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9DD15-A6C4-0AAE-DB56-5A4C655FC9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D4B3CA-53C3-A2BB-9C77-43ACD19A05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992DA2-5CD6-D759-F914-564ABBBB1C94}"/>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BAF24EB0-46E5-7626-93D9-58A2F34E7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76D70-B0DE-8482-AC71-9A1298ABB5B4}"/>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70403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6EB39-A35D-ABC0-E1DD-7333E1227B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8CB140-B4C6-28C1-0399-074132BDA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918D8-ED7B-B1A3-30D1-BA4618B407B2}"/>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04ADB4E3-BD38-FD98-26A2-B3691C60C5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5745E-440F-C0A6-CAF6-326B88777206}"/>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812570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96726D-EEA1-3329-22B6-6F16B5FF7B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90B27D-C7DA-1209-331F-C28768EB67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A103E8-E575-A8E2-7AA5-AFDB201C6ED2}"/>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8784DAD1-EE3E-352C-CE93-05D16F0D6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067D1D-4570-1D74-3C42-90A17FF22329}"/>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33849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56C6-6B0B-0E63-2EC3-9AE3F2FD82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4635C4-065C-DECB-CA17-C01E25146F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C512E-CF2F-3DE0-8786-2EE66A1FE5F9}"/>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CD08BB59-F70A-BB77-7AC3-FF9984FCAB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6E599-FF07-3500-5333-FC480BB82BB8}"/>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46152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B7C6-0FA9-E2B6-68EC-D3EA4436F6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6461AC-5F9D-DB5F-B001-645E82C3E2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465E32-0A4A-CFCB-7988-21A5DFF18590}"/>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5D7E7FE7-6FD5-E3A5-A8CD-D9C3D8B50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B7F39-7396-3D7C-0B92-8F0579E62A56}"/>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583132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0A36-A8EE-9109-D6C9-953CE31FD7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098BCE-03A5-E164-317A-E18753C16C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DED8FF-BA4D-9E6C-3AF6-276FB7492C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A2B903-A646-C777-5082-4570F22CC41B}"/>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6" name="Footer Placeholder 5">
            <a:extLst>
              <a:ext uri="{FF2B5EF4-FFF2-40B4-BE49-F238E27FC236}">
                <a16:creationId xmlns:a16="http://schemas.microsoft.com/office/drawing/2014/main" id="{4B59E296-0610-E8F7-CF98-353BB3F026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BC59B4-DAF1-9EF6-ACDB-D731ADD2A01D}"/>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90936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FBE07-9D1D-0F55-6305-0B06BD6687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FDC9A8-E097-A62D-9FC3-A8D63BF2C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A547A2-68A9-D004-558B-C33FCEADD5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3E9C03-01C6-DE0D-D1FC-966736FD1F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C8A72D-3F68-0806-0557-E588342BE1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DEE130-E3C3-B21F-AB2D-EAB315ACDFE6}"/>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8" name="Footer Placeholder 7">
            <a:extLst>
              <a:ext uri="{FF2B5EF4-FFF2-40B4-BE49-F238E27FC236}">
                <a16:creationId xmlns:a16="http://schemas.microsoft.com/office/drawing/2014/main" id="{5FA9D400-618A-B803-C9F5-56408575CE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31D092-7F7F-D075-9F90-0BFBBB09F027}"/>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735538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773AB-2C91-D62C-435C-16B03BA63A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3D23E8-CDDD-07BD-B463-DCE8192948F1}"/>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4" name="Footer Placeholder 3">
            <a:extLst>
              <a:ext uri="{FF2B5EF4-FFF2-40B4-BE49-F238E27FC236}">
                <a16:creationId xmlns:a16="http://schemas.microsoft.com/office/drawing/2014/main" id="{B784B085-E94D-FC1C-F588-50D09C6FDB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48747C-2BF9-1A46-3CD5-27A163E13375}"/>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37219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6EF3CD-8E3E-B4C0-B631-3219C818329C}"/>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3" name="Footer Placeholder 2">
            <a:extLst>
              <a:ext uri="{FF2B5EF4-FFF2-40B4-BE49-F238E27FC236}">
                <a16:creationId xmlns:a16="http://schemas.microsoft.com/office/drawing/2014/main" id="{3DADB158-920F-A3C9-B9D3-136AA665DB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44F9D0-818D-6222-A3AA-6EB897548630}"/>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3466910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78B7A-926F-DEC8-46DD-F76C41F60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B65D8D-17D4-E776-6A2B-F7EBC3F2AA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6E2E17-6C56-EFA5-27E4-570E6052BF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564390-F1A0-BC60-C45E-11B1FFA53E31}"/>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6" name="Footer Placeholder 5">
            <a:extLst>
              <a:ext uri="{FF2B5EF4-FFF2-40B4-BE49-F238E27FC236}">
                <a16:creationId xmlns:a16="http://schemas.microsoft.com/office/drawing/2014/main" id="{56F2764C-4562-2F75-2936-047E8E46B4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924AB1-A676-825F-D124-DFA4606B1477}"/>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323516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AE8C7-0031-60FC-8DB4-EDD027D808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BAAA0C-FEC8-0324-988B-8350A1557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EF8139-53EB-7613-66EA-9E2C71245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2AEA5D-2993-5357-1532-91A956D6FC5F}"/>
              </a:ext>
            </a:extLst>
          </p:cNvPr>
          <p:cNvSpPr>
            <a:spLocks noGrp="1"/>
          </p:cNvSpPr>
          <p:nvPr>
            <p:ph type="dt" sz="half" idx="10"/>
          </p:nvPr>
        </p:nvSpPr>
        <p:spPr/>
        <p:txBody>
          <a:bodyPr/>
          <a:lstStyle/>
          <a:p>
            <a:fld id="{229A5B3C-7083-4124-820B-282E3DA3E88D}" type="datetimeFigureOut">
              <a:rPr lang="en-US" smtClean="0"/>
              <a:t>3/17/2024</a:t>
            </a:fld>
            <a:endParaRPr lang="en-US"/>
          </a:p>
        </p:txBody>
      </p:sp>
      <p:sp>
        <p:nvSpPr>
          <p:cNvPr id="6" name="Footer Placeholder 5">
            <a:extLst>
              <a:ext uri="{FF2B5EF4-FFF2-40B4-BE49-F238E27FC236}">
                <a16:creationId xmlns:a16="http://schemas.microsoft.com/office/drawing/2014/main" id="{AA5F7E89-4502-F0C8-D1B0-AA254C39DF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07598B-942A-400C-A638-442C77055626}"/>
              </a:ext>
            </a:extLst>
          </p:cNvPr>
          <p:cNvSpPr>
            <a:spLocks noGrp="1"/>
          </p:cNvSpPr>
          <p:nvPr>
            <p:ph type="sldNum" sz="quarter" idx="12"/>
          </p:nvPr>
        </p:nvSpPr>
        <p:spPr/>
        <p:txBody>
          <a:bodyPr/>
          <a:lstStyle/>
          <a:p>
            <a:fld id="{9BEF5B77-E052-4416-97B4-3821F70EAE95}" type="slidenum">
              <a:rPr lang="en-US" smtClean="0"/>
              <a:t>‹#›</a:t>
            </a:fld>
            <a:endParaRPr lang="en-US"/>
          </a:p>
        </p:txBody>
      </p:sp>
    </p:spTree>
    <p:extLst>
      <p:ext uri="{BB962C8B-B14F-4D97-AF65-F5344CB8AC3E}">
        <p14:creationId xmlns:p14="http://schemas.microsoft.com/office/powerpoint/2010/main" val="3716108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1DC05-AC36-F285-C0D1-561D425BF1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4EE820-B1BE-339E-565F-89D85C4164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79E44C-865E-9B13-A1DD-36FA78FC1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A5B3C-7083-4124-820B-282E3DA3E88D}" type="datetimeFigureOut">
              <a:rPr lang="en-US" smtClean="0"/>
              <a:t>3/17/2024</a:t>
            </a:fld>
            <a:endParaRPr lang="en-US"/>
          </a:p>
        </p:txBody>
      </p:sp>
      <p:sp>
        <p:nvSpPr>
          <p:cNvPr id="5" name="Footer Placeholder 4">
            <a:extLst>
              <a:ext uri="{FF2B5EF4-FFF2-40B4-BE49-F238E27FC236}">
                <a16:creationId xmlns:a16="http://schemas.microsoft.com/office/drawing/2014/main" id="{B56B9258-A7D5-9899-C88E-9C8E2069CB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86DB6A-4A89-9671-63D8-109016DFA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F5B77-E052-4416-97B4-3821F70EAE95}" type="slidenum">
              <a:rPr lang="en-US" smtClean="0"/>
              <a:t>‹#›</a:t>
            </a:fld>
            <a:endParaRPr lang="en-US"/>
          </a:p>
        </p:txBody>
      </p:sp>
    </p:spTree>
    <p:extLst>
      <p:ext uri="{BB962C8B-B14F-4D97-AF65-F5344CB8AC3E}">
        <p14:creationId xmlns:p14="http://schemas.microsoft.com/office/powerpoint/2010/main" val="2441688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utlane.com/tutorial/android/android-activity-lifecyc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utlane.com/tutorial/android/android-view-and-viewgroup-with-exampl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utlane.com/tutorial/android/android-view-and-viewgroup-with-examples" TargetMode="External"/><Relationship Id="rId2" Type="http://schemas.openxmlformats.org/officeDocument/2006/relationships/hyperlink" Target="https://www.tutlane.com/tutorial/android/android-textview-with-exampl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utlane.com/tutorial/android/android-view-and-viewgroup-with-exampl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utlane.com/tutorial/android/android-textview-with-exampl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DE534-723B-BB9E-4345-3CD7B400D16B}"/>
              </a:ext>
            </a:extLst>
          </p:cNvPr>
          <p:cNvSpPr>
            <a:spLocks noGrp="1"/>
          </p:cNvSpPr>
          <p:nvPr>
            <p:ph type="ctrTitle"/>
          </p:nvPr>
        </p:nvSpPr>
        <p:spPr/>
        <p:txBody>
          <a:bodyPr>
            <a:normAutofit fontScale="90000"/>
          </a:bodyPr>
          <a:lstStyle/>
          <a:p>
            <a:r>
              <a:rPr lang="en-US" b="0" i="0" dirty="0">
                <a:solidFill>
                  <a:srgbClr val="4E4E4E"/>
                </a:solidFill>
                <a:effectLst/>
                <a:latin typeface="Segoe UI" panose="020B0502040204020203" pitchFamily="34" charset="0"/>
              </a:rPr>
              <a:t>Android Styles and Themes</a:t>
            </a:r>
            <a:br>
              <a:rPr lang="en-US" b="0" i="0" dirty="0">
                <a:solidFill>
                  <a:srgbClr val="4E4E4E"/>
                </a:solidFill>
                <a:effectLst/>
                <a:latin typeface="Segoe UI" panose="020B0502040204020203" pitchFamily="34" charset="0"/>
              </a:rPr>
            </a:br>
            <a:endParaRPr lang="en-US" dirty="0"/>
          </a:p>
        </p:txBody>
      </p:sp>
      <p:sp>
        <p:nvSpPr>
          <p:cNvPr id="3" name="Subtitle 2">
            <a:extLst>
              <a:ext uri="{FF2B5EF4-FFF2-40B4-BE49-F238E27FC236}">
                <a16:creationId xmlns:a16="http://schemas.microsoft.com/office/drawing/2014/main" id="{89CE2D46-083F-B82B-B015-42AA9E5143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47813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56712-3621-9B3A-A491-86ADD39D88A8}"/>
              </a:ext>
            </a:extLst>
          </p:cNvPr>
          <p:cNvSpPr>
            <a:spLocks noGrp="1"/>
          </p:cNvSpPr>
          <p:nvPr>
            <p:ph type="title"/>
          </p:nvPr>
        </p:nvSpPr>
        <p:spPr/>
        <p:txBody>
          <a:bodyPr/>
          <a:lstStyle/>
          <a:p>
            <a:r>
              <a:rPr lang="en-US" b="0" i="0" dirty="0">
                <a:solidFill>
                  <a:srgbClr val="4E4E4E"/>
                </a:solidFill>
                <a:effectLst/>
                <a:latin typeface="Segoe UI" panose="020B0502040204020203" pitchFamily="34" charset="0"/>
              </a:rPr>
              <a:t>Android Defining Themes</a:t>
            </a:r>
            <a:br>
              <a:rPr lang="en-US" b="0" i="0" dirty="0">
                <a:solidFill>
                  <a:srgbClr val="4E4E4E"/>
                </a:solidFill>
                <a:effectLst/>
                <a:latin typeface="Segoe UI" panose="020B0502040204020203" pitchFamily="34" charset="0"/>
              </a:rPr>
            </a:br>
            <a:endParaRPr lang="en-US" dirty="0"/>
          </a:p>
        </p:txBody>
      </p:sp>
      <p:sp>
        <p:nvSpPr>
          <p:cNvPr id="3" name="Content Placeholder 2">
            <a:extLst>
              <a:ext uri="{FF2B5EF4-FFF2-40B4-BE49-F238E27FC236}">
                <a16:creationId xmlns:a16="http://schemas.microsoft.com/office/drawing/2014/main" id="{7C447CCB-27FA-D138-24AE-F8813D600575}"/>
              </a:ext>
            </a:extLst>
          </p:cNvPr>
          <p:cNvSpPr>
            <a:spLocks noGrp="1"/>
          </p:cNvSpPr>
          <p:nvPr>
            <p:ph idx="1"/>
          </p:nvPr>
        </p:nvSpPr>
        <p:spPr>
          <a:xfrm>
            <a:off x="838199" y="1514474"/>
            <a:ext cx="10906126" cy="5343525"/>
          </a:xfrm>
        </p:spPr>
        <p:txBody>
          <a:bodyPr>
            <a:normAutofit/>
          </a:bodyPr>
          <a:lstStyle/>
          <a:p>
            <a:pPr algn="just"/>
            <a:r>
              <a:rPr lang="en-US" b="1" dirty="0">
                <a:solidFill>
                  <a:srgbClr val="4E4E4E"/>
                </a:solidFill>
              </a:rPr>
              <a:t>T</a:t>
            </a:r>
            <a:r>
              <a:rPr lang="en-US" b="1" i="0" dirty="0">
                <a:solidFill>
                  <a:srgbClr val="4E4E4E"/>
                </a:solidFill>
                <a:effectLst/>
              </a:rPr>
              <a:t>heme</a:t>
            </a:r>
            <a:r>
              <a:rPr lang="en-US" b="0" i="0" dirty="0">
                <a:solidFill>
                  <a:srgbClr val="4E4E4E"/>
                </a:solidFill>
                <a:effectLst/>
              </a:rPr>
              <a:t> is a </a:t>
            </a:r>
            <a:r>
              <a:rPr lang="en-US" b="1" i="0" dirty="0">
                <a:solidFill>
                  <a:srgbClr val="4E4E4E"/>
                </a:solidFill>
                <a:effectLst/>
              </a:rPr>
              <a:t>style</a:t>
            </a:r>
            <a:r>
              <a:rPr lang="en-US" b="0" i="0" dirty="0">
                <a:solidFill>
                  <a:srgbClr val="4E4E4E"/>
                </a:solidFill>
                <a:effectLst/>
              </a:rPr>
              <a:t> that is applied to an entire </a:t>
            </a:r>
            <a:r>
              <a:rPr lang="en-US" b="0" i="0" u="none" strike="noStrike" dirty="0">
                <a:solidFill>
                  <a:srgbClr val="0088CC"/>
                </a:solidFill>
                <a:effectLst/>
              </a:rPr>
              <a:t>activity</a:t>
            </a:r>
            <a:r>
              <a:rPr lang="en-US" b="0" i="0" dirty="0">
                <a:solidFill>
                  <a:srgbClr val="4E4E4E"/>
                </a:solidFill>
                <a:effectLst/>
              </a:rPr>
              <a:t> or app, instead of an individual </a:t>
            </a:r>
            <a:r>
              <a:rPr lang="en-US" b="0" i="0" u="none" strike="noStrike" dirty="0">
                <a:solidFill>
                  <a:srgbClr val="0088CC"/>
                </a:solidFill>
                <a:effectLst/>
              </a:rPr>
              <a:t>View</a:t>
            </a:r>
            <a:r>
              <a:rPr lang="en-US" b="0" i="0" dirty="0">
                <a:solidFill>
                  <a:srgbClr val="4E4E4E"/>
                </a:solidFill>
                <a:effectLst/>
              </a:rPr>
              <a:t> like as mentioned above. When we applied a </a:t>
            </a:r>
            <a:r>
              <a:rPr lang="en-US" b="1" i="0" dirty="0">
                <a:solidFill>
                  <a:srgbClr val="4E4E4E"/>
                </a:solidFill>
                <a:effectLst/>
              </a:rPr>
              <a:t>style</a:t>
            </a:r>
            <a:r>
              <a:rPr lang="en-US" b="0" i="0" dirty="0">
                <a:solidFill>
                  <a:srgbClr val="4E4E4E"/>
                </a:solidFill>
                <a:effectLst/>
              </a:rPr>
              <a:t> as a </a:t>
            </a:r>
            <a:r>
              <a:rPr lang="en-US" b="1" i="0" dirty="0">
                <a:solidFill>
                  <a:srgbClr val="4E4E4E"/>
                </a:solidFill>
                <a:effectLst/>
              </a:rPr>
              <a:t>theme</a:t>
            </a:r>
            <a:r>
              <a:rPr lang="en-US" b="0" i="0" dirty="0">
                <a:solidFill>
                  <a:srgbClr val="4E4E4E"/>
                </a:solidFill>
                <a:effectLst/>
              </a:rPr>
              <a:t>, the </a:t>
            </a:r>
            <a:r>
              <a:rPr lang="en-US" b="0" i="0" u="none" strike="noStrike" dirty="0">
                <a:solidFill>
                  <a:srgbClr val="0088CC"/>
                </a:solidFill>
                <a:effectLst/>
              </a:rPr>
              <a:t>views</a:t>
            </a:r>
            <a:r>
              <a:rPr lang="en-US" b="0" i="0" dirty="0">
                <a:solidFill>
                  <a:srgbClr val="4E4E4E"/>
                </a:solidFill>
                <a:effectLst/>
              </a:rPr>
              <a:t> in </a:t>
            </a:r>
            <a:r>
              <a:rPr lang="en-US" b="0" i="0" u="none" strike="noStrike" dirty="0">
                <a:solidFill>
                  <a:srgbClr val="0088CC"/>
                </a:solidFill>
                <a:effectLst/>
              </a:rPr>
              <a:t>activity</a:t>
            </a:r>
            <a:r>
              <a:rPr lang="en-US" b="0" i="0" dirty="0">
                <a:solidFill>
                  <a:srgbClr val="4E4E4E"/>
                </a:solidFill>
                <a:effectLst/>
              </a:rPr>
              <a:t> or app apply to the all style attributes that supports. For example. If we apply </a:t>
            </a:r>
            <a:r>
              <a:rPr lang="en-US" b="1" i="0" dirty="0" err="1">
                <a:solidFill>
                  <a:srgbClr val="4E4E4E"/>
                </a:solidFill>
                <a:effectLst/>
              </a:rPr>
              <a:t>TextviewStyle</a:t>
            </a:r>
            <a:r>
              <a:rPr lang="en-US" b="0" i="0" dirty="0">
                <a:solidFill>
                  <a:srgbClr val="4E4E4E"/>
                </a:solidFill>
                <a:effectLst/>
              </a:rPr>
              <a:t> as a </a:t>
            </a:r>
            <a:r>
              <a:rPr lang="en-US" b="1" i="0" dirty="0">
                <a:solidFill>
                  <a:srgbClr val="4E4E4E"/>
                </a:solidFill>
                <a:effectLst/>
              </a:rPr>
              <a:t>theme</a:t>
            </a:r>
            <a:r>
              <a:rPr lang="en-US" b="0" i="0" dirty="0">
                <a:solidFill>
                  <a:srgbClr val="4E4E4E"/>
                </a:solidFill>
                <a:effectLst/>
              </a:rPr>
              <a:t> for an </a:t>
            </a:r>
            <a:r>
              <a:rPr lang="en-US" b="0" i="0" u="none" strike="noStrike" dirty="0">
                <a:solidFill>
                  <a:srgbClr val="0088CC"/>
                </a:solidFill>
                <a:effectLst/>
              </a:rPr>
              <a:t>activity</a:t>
            </a:r>
            <a:r>
              <a:rPr lang="en-US" b="0" i="0" dirty="0">
                <a:solidFill>
                  <a:srgbClr val="4E4E4E"/>
                </a:solidFill>
                <a:effectLst/>
              </a:rPr>
              <a:t>, then the text of all the </a:t>
            </a:r>
            <a:r>
              <a:rPr lang="en-US" b="0" i="0" u="none" strike="noStrike" dirty="0">
                <a:solidFill>
                  <a:srgbClr val="0088CC"/>
                </a:solidFill>
                <a:effectLst/>
              </a:rPr>
              <a:t>views</a:t>
            </a:r>
            <a:r>
              <a:rPr lang="en-US" b="0" i="0" dirty="0">
                <a:solidFill>
                  <a:srgbClr val="4E4E4E"/>
                </a:solidFill>
                <a:effectLst/>
              </a:rPr>
              <a:t> in </a:t>
            </a:r>
            <a:r>
              <a:rPr lang="en-US" b="0" i="0" u="none" strike="noStrike" dirty="0">
                <a:solidFill>
                  <a:srgbClr val="0088CC"/>
                </a:solidFill>
                <a:effectLst/>
              </a:rPr>
              <a:t>activity</a:t>
            </a:r>
            <a:r>
              <a:rPr lang="en-US" b="0" i="0" dirty="0">
                <a:solidFill>
                  <a:srgbClr val="4E4E4E"/>
                </a:solidFill>
                <a:effectLst/>
              </a:rPr>
              <a:t> appears in the same style.</a:t>
            </a:r>
          </a:p>
          <a:p>
            <a:r>
              <a:rPr lang="en-US" b="0" i="0" dirty="0">
                <a:solidFill>
                  <a:srgbClr val="333333"/>
                </a:solidFill>
                <a:effectLst/>
              </a:rPr>
              <a:t>&lt;</a:t>
            </a:r>
            <a:r>
              <a:rPr lang="en-US" b="0" i="0" dirty="0">
                <a:solidFill>
                  <a:srgbClr val="000080"/>
                </a:solidFill>
                <a:effectLst/>
              </a:rPr>
              <a:t>color </a:t>
            </a:r>
            <a:r>
              <a:rPr lang="en-US" b="0" i="0" dirty="0">
                <a:solidFill>
                  <a:srgbClr val="0000FF"/>
                </a:solidFill>
                <a:effectLst/>
              </a:rPr>
              <a:t>name=</a:t>
            </a:r>
            <a:r>
              <a:rPr lang="en-US" b="0" i="0" dirty="0">
                <a:solidFill>
                  <a:srgbClr val="880000"/>
                </a:solidFill>
                <a:effectLst/>
              </a:rPr>
              <a:t>"</a:t>
            </a:r>
            <a:r>
              <a:rPr lang="en-US" b="0" i="0" dirty="0" err="1">
                <a:solidFill>
                  <a:srgbClr val="880000"/>
                </a:solidFill>
                <a:effectLst/>
              </a:rPr>
              <a:t>custom_theme_color</a:t>
            </a:r>
            <a:r>
              <a:rPr lang="en-US" b="0" i="0" dirty="0">
                <a:solidFill>
                  <a:srgbClr val="880000"/>
                </a:solidFill>
                <a:effectLst/>
              </a:rPr>
              <a:t>"</a:t>
            </a:r>
            <a:r>
              <a:rPr lang="en-US" b="0" i="0" dirty="0">
                <a:solidFill>
                  <a:srgbClr val="333333"/>
                </a:solidFill>
                <a:effectLst/>
              </a:rPr>
              <a:t>&gt;#b0b0ff&lt;/</a:t>
            </a:r>
            <a:r>
              <a:rPr lang="en-US" b="0" i="0" dirty="0">
                <a:solidFill>
                  <a:srgbClr val="000080"/>
                </a:solidFill>
                <a:effectLst/>
              </a:rPr>
              <a:t>color</a:t>
            </a:r>
            <a:r>
              <a:rPr lang="en-US" b="0" i="0" dirty="0">
                <a:solidFill>
                  <a:srgbClr val="333333"/>
                </a:solidFill>
                <a:effectLst/>
              </a:rPr>
              <a:t>&gt;</a:t>
            </a:r>
            <a:br>
              <a:rPr lang="en-US" b="0" i="0" dirty="0">
                <a:solidFill>
                  <a:srgbClr val="333333"/>
                </a:solidFill>
                <a:effectLst/>
              </a:rPr>
            </a:br>
            <a:r>
              <a:rPr lang="en-US" b="0" i="0" dirty="0">
                <a:solidFill>
                  <a:srgbClr val="333333"/>
                </a:solidFill>
                <a:effectLst/>
              </a:rPr>
              <a:t>&lt;</a:t>
            </a:r>
            <a:r>
              <a:rPr lang="en-US" b="0" i="0" dirty="0">
                <a:solidFill>
                  <a:srgbClr val="000080"/>
                </a:solidFill>
                <a:effectLst/>
              </a:rPr>
              <a:t>style </a:t>
            </a:r>
            <a:r>
              <a:rPr lang="en-US" b="0" i="0" dirty="0">
                <a:solidFill>
                  <a:srgbClr val="0000FF"/>
                </a:solidFill>
                <a:effectLst/>
              </a:rPr>
              <a:t>name=</a:t>
            </a:r>
            <a:r>
              <a:rPr lang="en-US" b="0" i="0" dirty="0">
                <a:solidFill>
                  <a:srgbClr val="880000"/>
                </a:solidFill>
                <a:effectLst/>
              </a:rPr>
              <a:t>"</a:t>
            </a:r>
            <a:r>
              <a:rPr lang="en-US" b="0" i="0" dirty="0" err="1">
                <a:solidFill>
                  <a:srgbClr val="880000"/>
                </a:solidFill>
                <a:effectLst/>
              </a:rPr>
              <a:t>CustomTheme</a:t>
            </a:r>
            <a:r>
              <a:rPr lang="en-US" b="0" i="0" dirty="0">
                <a:solidFill>
                  <a:srgbClr val="880000"/>
                </a:solidFill>
                <a:effectLst/>
              </a:rPr>
              <a:t>" </a:t>
            </a:r>
            <a:r>
              <a:rPr lang="en-US" b="0" i="0" dirty="0">
                <a:solidFill>
                  <a:srgbClr val="0000FF"/>
                </a:solidFill>
                <a:effectLst/>
              </a:rPr>
              <a:t>parent=</a:t>
            </a:r>
            <a:r>
              <a:rPr lang="en-US" b="0" i="0" dirty="0">
                <a:solidFill>
                  <a:srgbClr val="880000"/>
                </a:solidFill>
                <a:effectLst/>
              </a:rPr>
              <a:t>"</a:t>
            </a:r>
            <a:r>
              <a:rPr lang="en-US" b="0" i="0" dirty="0" err="1">
                <a:solidFill>
                  <a:srgbClr val="880000"/>
                </a:solidFill>
                <a:effectLst/>
              </a:rPr>
              <a:t>Theme.AppCompat.Light</a:t>
            </a:r>
            <a:r>
              <a:rPr lang="en-US" b="0" i="0" dirty="0">
                <a:solidFill>
                  <a:srgbClr val="880000"/>
                </a:solidFill>
                <a:effectLst/>
              </a:rPr>
              <a:t>"</a:t>
            </a:r>
            <a:r>
              <a:rPr lang="en-US" b="0" i="0" dirty="0">
                <a:solidFill>
                  <a:srgbClr val="333333"/>
                </a:solidFill>
                <a:effectLst/>
              </a:rPr>
              <a:t>&gt;</a:t>
            </a:r>
            <a:br>
              <a:rPr lang="en-US" b="0" i="0" dirty="0">
                <a:solidFill>
                  <a:srgbClr val="333333"/>
                </a:solidFill>
                <a:effectLst/>
              </a:rPr>
            </a:br>
            <a:r>
              <a:rPr lang="en-US" b="0" i="0" dirty="0">
                <a:solidFill>
                  <a:srgbClr val="333333"/>
                </a:solidFill>
                <a:effectLst/>
              </a:rPr>
              <a:t>    </a:t>
            </a:r>
            <a:r>
              <a:rPr lang="en-US" sz="2400" b="0" i="0" dirty="0">
                <a:solidFill>
                  <a:srgbClr val="333333"/>
                </a:solidFill>
                <a:effectLst/>
              </a:rPr>
              <a:t>&lt;</a:t>
            </a:r>
            <a:r>
              <a:rPr lang="en-US" sz="2400" b="0" i="0" dirty="0">
                <a:solidFill>
                  <a:srgbClr val="000080"/>
                </a:solidFill>
                <a:effectLst/>
              </a:rPr>
              <a:t>item </a:t>
            </a:r>
            <a:r>
              <a:rPr lang="en-US" sz="2400" b="0" i="0" dirty="0">
                <a:solidFill>
                  <a:srgbClr val="0000FF"/>
                </a:solidFill>
                <a:effectLst/>
              </a:rPr>
              <a:t>name=</a:t>
            </a:r>
            <a:r>
              <a:rPr lang="en-US" sz="2400" b="0" i="0" dirty="0">
                <a:solidFill>
                  <a:srgbClr val="880000"/>
                </a:solidFill>
                <a:effectLst/>
              </a:rPr>
              <a:t>"</a:t>
            </a:r>
            <a:r>
              <a:rPr lang="en-US" sz="2400" b="0" i="0" dirty="0" err="1">
                <a:solidFill>
                  <a:srgbClr val="880000"/>
                </a:solidFill>
                <a:effectLst/>
              </a:rPr>
              <a:t>android:windowBackground</a:t>
            </a:r>
            <a:r>
              <a:rPr lang="en-US" sz="2400" b="0" i="0" dirty="0">
                <a:solidFill>
                  <a:srgbClr val="880000"/>
                </a:solidFill>
                <a:effectLst/>
              </a:rPr>
              <a:t>"</a:t>
            </a:r>
            <a:r>
              <a:rPr lang="en-US" sz="2400" b="0" i="0" dirty="0">
                <a:solidFill>
                  <a:srgbClr val="333333"/>
                </a:solidFill>
                <a:effectLst/>
              </a:rPr>
              <a:t>&gt;@color/custom_theme_color&lt;/</a:t>
            </a:r>
            <a:r>
              <a:rPr lang="en-US" sz="2400" b="0" i="0" dirty="0">
                <a:solidFill>
                  <a:srgbClr val="000080"/>
                </a:solidFill>
                <a:effectLst/>
              </a:rPr>
              <a:t>item</a:t>
            </a:r>
            <a:r>
              <a:rPr lang="en-US" sz="2400" b="0" i="0" dirty="0">
                <a:solidFill>
                  <a:srgbClr val="333333"/>
                </a:solidFill>
                <a:effectLst/>
              </a:rPr>
              <a:t>&gt;</a:t>
            </a:r>
            <a:br>
              <a:rPr lang="en-US" sz="2400" b="0" i="0" dirty="0">
                <a:solidFill>
                  <a:srgbClr val="333333"/>
                </a:solidFill>
                <a:effectLst/>
              </a:rPr>
            </a:br>
            <a:r>
              <a:rPr lang="en-US" sz="2400" b="0" i="0" dirty="0">
                <a:solidFill>
                  <a:srgbClr val="333333"/>
                </a:solidFill>
                <a:effectLst/>
              </a:rPr>
              <a:t>    &lt;</a:t>
            </a:r>
            <a:r>
              <a:rPr lang="en-US" sz="2400" b="0" i="0" dirty="0">
                <a:solidFill>
                  <a:srgbClr val="000080"/>
                </a:solidFill>
                <a:effectLst/>
              </a:rPr>
              <a:t>item </a:t>
            </a:r>
            <a:r>
              <a:rPr lang="en-US" sz="2400" b="0" i="0" dirty="0">
                <a:solidFill>
                  <a:srgbClr val="0000FF"/>
                </a:solidFill>
                <a:effectLst/>
              </a:rPr>
              <a:t>name=</a:t>
            </a:r>
            <a:r>
              <a:rPr lang="en-US" sz="2400" b="0" i="0" dirty="0">
                <a:solidFill>
                  <a:srgbClr val="880000"/>
                </a:solidFill>
                <a:effectLst/>
              </a:rPr>
              <a:t>"</a:t>
            </a:r>
            <a:r>
              <a:rPr lang="en-US" sz="2400" b="0" i="0" dirty="0" err="1">
                <a:solidFill>
                  <a:srgbClr val="880000"/>
                </a:solidFill>
                <a:effectLst/>
              </a:rPr>
              <a:t>android:colorBackground</a:t>
            </a:r>
            <a:r>
              <a:rPr lang="en-US" sz="2400" b="0" i="0" dirty="0">
                <a:solidFill>
                  <a:srgbClr val="880000"/>
                </a:solidFill>
                <a:effectLst/>
              </a:rPr>
              <a:t>"</a:t>
            </a:r>
            <a:r>
              <a:rPr lang="en-US" sz="2400" b="0" i="0" dirty="0">
                <a:solidFill>
                  <a:srgbClr val="333333"/>
                </a:solidFill>
                <a:effectLst/>
              </a:rPr>
              <a:t>&gt;@color/custom_theme_color&lt;/</a:t>
            </a:r>
            <a:r>
              <a:rPr lang="en-US" sz="2400" b="0" i="0" dirty="0">
                <a:solidFill>
                  <a:srgbClr val="000080"/>
                </a:solidFill>
                <a:effectLst/>
              </a:rPr>
              <a:t>item</a:t>
            </a:r>
            <a:r>
              <a:rPr lang="en-US" sz="2400" b="0" i="0" dirty="0">
                <a:solidFill>
                  <a:srgbClr val="333333"/>
                </a:solidFill>
                <a:effectLst/>
              </a:rPr>
              <a:t>&gt;</a:t>
            </a:r>
            <a:br>
              <a:rPr lang="en-US" sz="2400" b="0" i="0" dirty="0">
                <a:solidFill>
                  <a:srgbClr val="333333"/>
                </a:solidFill>
                <a:effectLst/>
              </a:rPr>
            </a:br>
            <a:r>
              <a:rPr lang="en-US" b="0" i="0" dirty="0">
                <a:solidFill>
                  <a:srgbClr val="333333"/>
                </a:solidFill>
                <a:effectLst/>
              </a:rPr>
              <a:t>&lt;/</a:t>
            </a:r>
            <a:r>
              <a:rPr lang="en-US" b="0" i="0" dirty="0">
                <a:solidFill>
                  <a:srgbClr val="000080"/>
                </a:solidFill>
                <a:effectLst/>
              </a:rPr>
              <a:t>style</a:t>
            </a:r>
            <a:r>
              <a:rPr lang="en-US" b="0" i="0" dirty="0">
                <a:solidFill>
                  <a:srgbClr val="333333"/>
                </a:solidFill>
                <a:effectLst/>
              </a:rPr>
              <a:t>&gt;</a:t>
            </a:r>
          </a:p>
          <a:p>
            <a:r>
              <a:rPr lang="en-US" sz="2400" b="0" i="0" dirty="0">
                <a:solidFill>
                  <a:srgbClr val="4E4E4E"/>
                </a:solidFill>
                <a:effectLst/>
                <a:cs typeface="Segoe UI" panose="020B0502040204020203" pitchFamily="34" charset="0"/>
              </a:rPr>
              <a:t>The above code overrides </a:t>
            </a:r>
            <a:r>
              <a:rPr lang="en-US" sz="2400" b="1" i="0" dirty="0" err="1">
                <a:solidFill>
                  <a:srgbClr val="4E4E4E"/>
                </a:solidFill>
                <a:effectLst/>
                <a:cs typeface="Segoe UI" panose="020B0502040204020203" pitchFamily="34" charset="0"/>
              </a:rPr>
              <a:t>windowBackground</a:t>
            </a:r>
            <a:r>
              <a:rPr lang="en-US" sz="2400" b="0" i="0" dirty="0">
                <a:solidFill>
                  <a:srgbClr val="4E4E4E"/>
                </a:solidFill>
                <a:effectLst/>
                <a:cs typeface="Segoe UI" panose="020B0502040204020203" pitchFamily="34" charset="0"/>
              </a:rPr>
              <a:t> and </a:t>
            </a:r>
            <a:r>
              <a:rPr lang="en-US" sz="2400" b="1" i="0" dirty="0" err="1">
                <a:solidFill>
                  <a:srgbClr val="4E4E4E"/>
                </a:solidFill>
                <a:effectLst/>
                <a:cs typeface="Segoe UI" panose="020B0502040204020203" pitchFamily="34" charset="0"/>
              </a:rPr>
              <a:t>colorBackground</a:t>
            </a:r>
            <a:r>
              <a:rPr lang="en-US" sz="2400" b="0" i="0" dirty="0">
                <a:solidFill>
                  <a:srgbClr val="4E4E4E"/>
                </a:solidFill>
                <a:effectLst/>
                <a:cs typeface="Segoe UI" panose="020B0502040204020203" pitchFamily="34" charset="0"/>
              </a:rPr>
              <a:t> properties of </a:t>
            </a:r>
            <a:r>
              <a:rPr lang="en-US" sz="2400" b="1" i="0" dirty="0" err="1">
                <a:solidFill>
                  <a:srgbClr val="4E4E4E"/>
                </a:solidFill>
                <a:effectLst/>
                <a:cs typeface="Segoe UI" panose="020B0502040204020203" pitchFamily="34" charset="0"/>
              </a:rPr>
              <a:t>Theme.AppCompat.Light</a:t>
            </a:r>
            <a:r>
              <a:rPr lang="en-US" sz="2400" b="0" i="0" dirty="0">
                <a:solidFill>
                  <a:srgbClr val="4E4E4E"/>
                </a:solidFill>
                <a:effectLst/>
                <a:cs typeface="Segoe UI" panose="020B0502040204020203" pitchFamily="34" charset="0"/>
              </a:rPr>
              <a:t> theme.</a:t>
            </a:r>
            <a:endParaRPr lang="en-US" sz="2400" dirty="0">
              <a:cs typeface="Segoe UI" panose="020B0502040204020203" pitchFamily="34" charset="0"/>
            </a:endParaRPr>
          </a:p>
        </p:txBody>
      </p:sp>
    </p:spTree>
    <p:extLst>
      <p:ext uri="{BB962C8B-B14F-4D97-AF65-F5344CB8AC3E}">
        <p14:creationId xmlns:p14="http://schemas.microsoft.com/office/powerpoint/2010/main" val="352350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03F12-E5FA-D67A-425F-2597F0A31870}"/>
              </a:ext>
            </a:extLst>
          </p:cNvPr>
          <p:cNvSpPr>
            <a:spLocks noGrp="1"/>
          </p:cNvSpPr>
          <p:nvPr>
            <p:ph type="title"/>
          </p:nvPr>
        </p:nvSpPr>
        <p:spPr>
          <a:xfrm>
            <a:off x="266700" y="18255"/>
            <a:ext cx="11487150" cy="1325563"/>
          </a:xfrm>
        </p:spPr>
        <p:txBody>
          <a:bodyPr/>
          <a:lstStyle/>
          <a:p>
            <a:r>
              <a:rPr lang="en-US" b="0" i="0" dirty="0">
                <a:solidFill>
                  <a:srgbClr val="4E4E4E"/>
                </a:solidFill>
                <a:effectLst/>
                <a:latin typeface="+mn-lt"/>
              </a:rPr>
              <a:t>Set theme for a particular </a:t>
            </a:r>
            <a:r>
              <a:rPr lang="en-US" dirty="0">
                <a:solidFill>
                  <a:srgbClr val="0088CC"/>
                </a:solidFill>
                <a:latin typeface="+mn-lt"/>
              </a:rPr>
              <a:t>A</a:t>
            </a:r>
            <a:r>
              <a:rPr lang="en-US" b="0" i="0" u="none" strike="noStrike" dirty="0">
                <a:solidFill>
                  <a:srgbClr val="0088CC"/>
                </a:solidFill>
                <a:effectLst/>
                <a:latin typeface="+mn-lt"/>
              </a:rPr>
              <a:t>ctivity or All Activities</a:t>
            </a:r>
            <a:endParaRPr lang="en-US" dirty="0">
              <a:latin typeface="+mn-lt"/>
            </a:endParaRPr>
          </a:p>
        </p:txBody>
      </p:sp>
      <p:sp>
        <p:nvSpPr>
          <p:cNvPr id="3" name="Content Placeholder 2">
            <a:extLst>
              <a:ext uri="{FF2B5EF4-FFF2-40B4-BE49-F238E27FC236}">
                <a16:creationId xmlns:a16="http://schemas.microsoft.com/office/drawing/2014/main" id="{00BF77CD-09EA-71EA-FA82-F3E6FC490DCF}"/>
              </a:ext>
            </a:extLst>
          </p:cNvPr>
          <p:cNvSpPr>
            <a:spLocks noGrp="1"/>
          </p:cNvSpPr>
          <p:nvPr>
            <p:ph idx="1"/>
          </p:nvPr>
        </p:nvSpPr>
        <p:spPr>
          <a:xfrm>
            <a:off x="838199" y="1825625"/>
            <a:ext cx="10829925" cy="5014120"/>
          </a:xfrm>
        </p:spPr>
        <p:txBody>
          <a:bodyPr/>
          <a:lstStyle/>
          <a:p>
            <a:r>
              <a:rPr lang="en-US" b="0" i="0" dirty="0">
                <a:solidFill>
                  <a:srgbClr val="4E4E4E"/>
                </a:solidFill>
                <a:effectLst/>
              </a:rPr>
              <a:t>To set a theme for a particular </a:t>
            </a:r>
            <a:r>
              <a:rPr lang="en-US" b="0" i="0" u="none" strike="noStrike" dirty="0">
                <a:solidFill>
                  <a:srgbClr val="0088CC"/>
                </a:solidFill>
                <a:effectLst/>
                <a:hlinkClick r:id="rId2" tooltip="Android Activities with Examples"/>
              </a:rPr>
              <a:t>activity</a:t>
            </a:r>
            <a:r>
              <a:rPr lang="en-US" b="0" i="0" dirty="0">
                <a:solidFill>
                  <a:srgbClr val="4E4E4E"/>
                </a:solidFill>
                <a:effectLst/>
              </a:rPr>
              <a:t>, open </a:t>
            </a:r>
            <a:r>
              <a:rPr lang="en-US" b="1" i="0" dirty="0">
                <a:solidFill>
                  <a:srgbClr val="4E4E4E"/>
                </a:solidFill>
                <a:effectLst/>
              </a:rPr>
              <a:t>AndroidManifest.xml</a:t>
            </a:r>
            <a:r>
              <a:rPr lang="en-US" b="0" i="0" dirty="0">
                <a:solidFill>
                  <a:srgbClr val="4E4E4E"/>
                </a:solidFill>
                <a:effectLst/>
              </a:rPr>
              <a:t> file and write the code.</a:t>
            </a:r>
          </a:p>
          <a:p>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activity </a:t>
            </a:r>
            <a:r>
              <a:rPr lang="en-US" b="0" i="0" dirty="0" err="1">
                <a:solidFill>
                  <a:srgbClr val="660E7A"/>
                </a:solidFill>
                <a:effectLst/>
                <a:latin typeface="Consolas" panose="020B0609020204030204" pitchFamily="49" charset="0"/>
              </a:rPr>
              <a:t>android</a:t>
            </a:r>
            <a:r>
              <a:rPr lang="en-US" b="0" i="0" dirty="0" err="1">
                <a:solidFill>
                  <a:srgbClr val="0000FF"/>
                </a:solidFill>
                <a:effectLst/>
                <a:latin typeface="Consolas" panose="020B0609020204030204" pitchFamily="49" charset="0"/>
              </a:rPr>
              <a:t>:theme</a:t>
            </a:r>
            <a:r>
              <a:rPr lang="en-US" b="0" i="0" dirty="0">
                <a:solidFill>
                  <a:srgbClr val="0000FF"/>
                </a:solidFill>
                <a:effectLst/>
                <a:latin typeface="Consolas" panose="020B0609020204030204" pitchFamily="49" charset="0"/>
              </a:rPr>
              <a:t>=</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android:style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CustomTheme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p>
          <a:p>
            <a:endParaRPr lang="en-US" dirty="0">
              <a:solidFill>
                <a:srgbClr val="4E4E4E"/>
              </a:solidFill>
              <a:latin typeface="Segoe UI" panose="020B0502040204020203" pitchFamily="34" charset="0"/>
            </a:endParaRPr>
          </a:p>
          <a:p>
            <a:r>
              <a:rPr lang="en-US" dirty="0">
                <a:solidFill>
                  <a:srgbClr val="4E4E4E"/>
                </a:solidFill>
                <a:latin typeface="Segoe UI" panose="020B0502040204020203" pitchFamily="34" charset="0"/>
              </a:rPr>
              <a:t>S</a:t>
            </a:r>
            <a:r>
              <a:rPr lang="en-US" b="0" i="0" dirty="0">
                <a:solidFill>
                  <a:srgbClr val="4E4E4E"/>
                </a:solidFill>
                <a:effectLst/>
                <a:latin typeface="Segoe UI" panose="020B0502040204020203" pitchFamily="34" charset="0"/>
              </a:rPr>
              <a:t>et the theme for all the </a:t>
            </a:r>
            <a:r>
              <a:rPr lang="en-US" b="0" i="0" u="none" strike="noStrike" dirty="0">
                <a:solidFill>
                  <a:srgbClr val="0088CC"/>
                </a:solidFill>
                <a:effectLst/>
                <a:latin typeface="Segoe UI" panose="020B0502040204020203" pitchFamily="34" charset="0"/>
              </a:rPr>
              <a:t>activities</a:t>
            </a:r>
            <a:r>
              <a:rPr lang="en-US" b="0" i="0" dirty="0">
                <a:solidFill>
                  <a:srgbClr val="4E4E4E"/>
                </a:solidFill>
                <a:effectLst/>
                <a:latin typeface="Segoe UI" panose="020B0502040204020203" pitchFamily="34" charset="0"/>
              </a:rPr>
              <a:t> in android application</a:t>
            </a:r>
          </a:p>
          <a:p>
            <a:r>
              <a:rPr lang="en-US" b="0" i="0" dirty="0">
                <a:solidFill>
                  <a:srgbClr val="333333"/>
                </a:solidFill>
                <a:effectLst/>
              </a:rPr>
              <a:t>&lt;</a:t>
            </a:r>
            <a:r>
              <a:rPr lang="en-US" b="0" i="0" dirty="0">
                <a:solidFill>
                  <a:srgbClr val="000080"/>
                </a:solidFill>
                <a:effectLst/>
              </a:rPr>
              <a:t>application </a:t>
            </a:r>
            <a:r>
              <a:rPr lang="en-US" b="0" i="0" dirty="0" err="1">
                <a:solidFill>
                  <a:srgbClr val="660E7A"/>
                </a:solidFill>
                <a:effectLst/>
              </a:rPr>
              <a:t>android</a:t>
            </a:r>
            <a:r>
              <a:rPr lang="en-US" b="0" i="0" dirty="0" err="1">
                <a:solidFill>
                  <a:srgbClr val="0000FF"/>
                </a:solidFill>
                <a:effectLst/>
              </a:rPr>
              <a:t>:theme</a:t>
            </a:r>
            <a:r>
              <a:rPr lang="en-US" b="0" i="0" dirty="0">
                <a:solidFill>
                  <a:srgbClr val="0000FF"/>
                </a:solidFill>
                <a:effectLst/>
              </a:rPr>
              <a:t>=</a:t>
            </a:r>
            <a:r>
              <a:rPr lang="en-US" b="0" i="0" dirty="0">
                <a:solidFill>
                  <a:srgbClr val="880000"/>
                </a:solidFill>
                <a:effectLst/>
              </a:rPr>
              <a:t>"@</a:t>
            </a:r>
            <a:r>
              <a:rPr lang="en-US" b="0" i="0" dirty="0" err="1">
                <a:solidFill>
                  <a:srgbClr val="880000"/>
                </a:solidFill>
                <a:effectLst/>
              </a:rPr>
              <a:t>android:style</a:t>
            </a:r>
            <a:r>
              <a:rPr lang="en-US" b="0" i="0" dirty="0">
                <a:solidFill>
                  <a:srgbClr val="880000"/>
                </a:solidFill>
                <a:effectLst/>
              </a:rPr>
              <a:t>/</a:t>
            </a:r>
            <a:r>
              <a:rPr lang="en-US" b="0" i="0" dirty="0" err="1">
                <a:solidFill>
                  <a:srgbClr val="880000"/>
                </a:solidFill>
                <a:effectLst/>
              </a:rPr>
              <a:t>CustomTheme</a:t>
            </a:r>
            <a:r>
              <a:rPr lang="en-US" b="0" i="0" dirty="0">
                <a:solidFill>
                  <a:srgbClr val="880000"/>
                </a:solidFill>
                <a:effectLst/>
              </a:rPr>
              <a:t>"</a:t>
            </a:r>
            <a:r>
              <a:rPr lang="en-US" b="0" i="0" dirty="0">
                <a:solidFill>
                  <a:srgbClr val="333333"/>
                </a:solidFill>
                <a:effectLst/>
              </a:rPr>
              <a:t>&gt;</a:t>
            </a:r>
            <a:endParaRPr lang="en-US" dirty="0"/>
          </a:p>
        </p:txBody>
      </p:sp>
    </p:spTree>
    <p:extLst>
      <p:ext uri="{BB962C8B-B14F-4D97-AF65-F5344CB8AC3E}">
        <p14:creationId xmlns:p14="http://schemas.microsoft.com/office/powerpoint/2010/main" val="1285584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5BD02-EE6F-B4E1-8A36-8542652E3B85}"/>
              </a:ext>
            </a:extLst>
          </p:cNvPr>
          <p:cNvSpPr>
            <a:spLocks noGrp="1"/>
          </p:cNvSpPr>
          <p:nvPr>
            <p:ph type="title"/>
          </p:nvPr>
        </p:nvSpPr>
        <p:spPr>
          <a:xfrm>
            <a:off x="838200" y="365126"/>
            <a:ext cx="10515600" cy="315912"/>
          </a:xfrm>
        </p:spPr>
        <p:txBody>
          <a:bodyPr>
            <a:normAutofit fontScale="90000"/>
          </a:bodyPr>
          <a:lstStyle/>
          <a:p>
            <a:r>
              <a:rPr lang="en-US" b="1" dirty="0"/>
              <a:t>Example</a:t>
            </a:r>
          </a:p>
        </p:txBody>
      </p:sp>
      <p:sp>
        <p:nvSpPr>
          <p:cNvPr id="3" name="Content Placeholder 2">
            <a:extLst>
              <a:ext uri="{FF2B5EF4-FFF2-40B4-BE49-F238E27FC236}">
                <a16:creationId xmlns:a16="http://schemas.microsoft.com/office/drawing/2014/main" id="{FDC21CA3-5526-A75A-9449-FF9A67A1C134}"/>
              </a:ext>
            </a:extLst>
          </p:cNvPr>
          <p:cNvSpPr>
            <a:spLocks noGrp="1"/>
          </p:cNvSpPr>
          <p:nvPr>
            <p:ph idx="1"/>
          </p:nvPr>
        </p:nvSpPr>
        <p:spPr>
          <a:xfrm>
            <a:off x="838200" y="1239520"/>
            <a:ext cx="10515600" cy="4937443"/>
          </a:xfrm>
        </p:spPr>
        <p:txBody>
          <a:bodyPr/>
          <a:lstStyle/>
          <a:p>
            <a:r>
              <a:rPr lang="en-US" dirty="0"/>
              <a:t>Create style.xml inside res/values</a:t>
            </a:r>
          </a:p>
        </p:txBody>
      </p:sp>
      <p:pic>
        <p:nvPicPr>
          <p:cNvPr id="5" name="Picture 4">
            <a:extLst>
              <a:ext uri="{FF2B5EF4-FFF2-40B4-BE49-F238E27FC236}">
                <a16:creationId xmlns:a16="http://schemas.microsoft.com/office/drawing/2014/main" id="{4C231D5A-A5D4-A636-72DB-474BC92CC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600" y="1877444"/>
            <a:ext cx="9306560" cy="4980555"/>
          </a:xfrm>
          <a:prstGeom prst="rect">
            <a:avLst/>
          </a:prstGeom>
        </p:spPr>
      </p:pic>
    </p:spTree>
    <p:extLst>
      <p:ext uri="{BB962C8B-B14F-4D97-AF65-F5344CB8AC3E}">
        <p14:creationId xmlns:p14="http://schemas.microsoft.com/office/powerpoint/2010/main" val="3342322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D884E-EB9D-6B8C-471A-B288BD49E9EB}"/>
              </a:ext>
            </a:extLst>
          </p:cNvPr>
          <p:cNvSpPr>
            <a:spLocks noGrp="1"/>
          </p:cNvSpPr>
          <p:nvPr>
            <p:ph type="title"/>
          </p:nvPr>
        </p:nvSpPr>
        <p:spPr/>
        <p:txBody>
          <a:bodyPr/>
          <a:lstStyle/>
          <a:p>
            <a:r>
              <a:rPr lang="en-US" b="1" i="0" dirty="0">
                <a:solidFill>
                  <a:srgbClr val="4E4E4E"/>
                </a:solidFill>
                <a:effectLst/>
              </a:rPr>
              <a:t>activity_main.xml</a:t>
            </a:r>
            <a:br>
              <a:rPr lang="en-US" b="0" i="0" dirty="0">
                <a:solidFill>
                  <a:srgbClr val="4E4E4E"/>
                </a:solidFill>
                <a:effectLst/>
                <a:latin typeface="Segoe UI" panose="020B0502040204020203" pitchFamily="34" charset="0"/>
              </a:rPr>
            </a:br>
            <a:endParaRPr lang="en-US" dirty="0"/>
          </a:p>
        </p:txBody>
      </p:sp>
      <p:pic>
        <p:nvPicPr>
          <p:cNvPr id="5" name="Content Placeholder 4" descr="A screenshot of a computer code&#10;&#10;Description automatically generated">
            <a:extLst>
              <a:ext uri="{FF2B5EF4-FFF2-40B4-BE49-F238E27FC236}">
                <a16:creationId xmlns:a16="http://schemas.microsoft.com/office/drawing/2014/main" id="{13633812-CB9D-09C7-635E-63230F07B45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249680"/>
            <a:ext cx="9631679" cy="5608320"/>
          </a:xfrm>
        </p:spPr>
      </p:pic>
    </p:spTree>
    <p:extLst>
      <p:ext uri="{BB962C8B-B14F-4D97-AF65-F5344CB8AC3E}">
        <p14:creationId xmlns:p14="http://schemas.microsoft.com/office/powerpoint/2010/main" val="200688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0DDA-F330-5B12-4899-CC8EC2AF3E67}"/>
              </a:ext>
            </a:extLst>
          </p:cNvPr>
          <p:cNvSpPr>
            <a:spLocks noGrp="1"/>
          </p:cNvSpPr>
          <p:nvPr>
            <p:ph type="title"/>
          </p:nvPr>
        </p:nvSpPr>
        <p:spPr/>
        <p:txBody>
          <a:bodyPr/>
          <a:lstStyle/>
          <a:p>
            <a:r>
              <a:rPr lang="en-US" b="1" dirty="0"/>
              <a:t>What is Style and Themes</a:t>
            </a:r>
          </a:p>
        </p:txBody>
      </p:sp>
      <p:sp>
        <p:nvSpPr>
          <p:cNvPr id="3" name="Content Placeholder 2">
            <a:extLst>
              <a:ext uri="{FF2B5EF4-FFF2-40B4-BE49-F238E27FC236}">
                <a16:creationId xmlns:a16="http://schemas.microsoft.com/office/drawing/2014/main" id="{27F98C28-62C7-DE5E-19C3-4A3594F5F9E3}"/>
              </a:ext>
            </a:extLst>
          </p:cNvPr>
          <p:cNvSpPr>
            <a:spLocks noGrp="1"/>
          </p:cNvSpPr>
          <p:nvPr>
            <p:ph idx="1"/>
          </p:nvPr>
        </p:nvSpPr>
        <p:spPr/>
        <p:txBody>
          <a:bodyPr>
            <a:normAutofit fontScale="92500" lnSpcReduction="10000"/>
          </a:bodyPr>
          <a:lstStyle/>
          <a:p>
            <a:pPr algn="just"/>
            <a:r>
              <a:rPr lang="en-US" b="1" i="0" dirty="0">
                <a:solidFill>
                  <a:srgbClr val="4E4E4E"/>
                </a:solidFill>
                <a:effectLst/>
              </a:rPr>
              <a:t>Styles and Themes</a:t>
            </a:r>
            <a:r>
              <a:rPr lang="en-US" b="0" i="0" dirty="0">
                <a:solidFill>
                  <a:srgbClr val="4E4E4E"/>
                </a:solidFill>
                <a:effectLst/>
              </a:rPr>
              <a:t> are used to change the look and feel of </a:t>
            </a:r>
            <a:r>
              <a:rPr lang="en-US" b="0" i="0" u="none" strike="noStrike" dirty="0">
                <a:solidFill>
                  <a:srgbClr val="0088CC"/>
                </a:solidFill>
                <a:effectLst/>
                <a:hlinkClick r:id="rId2" tooltip="Android View and View Group with Examples"/>
              </a:rPr>
              <a:t>Views</a:t>
            </a:r>
            <a:r>
              <a:rPr lang="en-US" b="0" i="0" dirty="0">
                <a:solidFill>
                  <a:srgbClr val="4E4E4E"/>
                </a:solidFill>
                <a:effectLst/>
              </a:rPr>
              <a:t> and appearance of application based on our requirements. By using </a:t>
            </a:r>
            <a:r>
              <a:rPr lang="en-US" b="1" i="0" dirty="0">
                <a:solidFill>
                  <a:srgbClr val="4E4E4E"/>
                </a:solidFill>
                <a:effectLst/>
              </a:rPr>
              <a:t>Styles and Themes</a:t>
            </a:r>
            <a:r>
              <a:rPr lang="en-US" b="0" i="0" dirty="0">
                <a:solidFill>
                  <a:srgbClr val="4E4E4E"/>
                </a:solidFill>
                <a:effectLst/>
              </a:rPr>
              <a:t> we can reduce the code duplication and make our app light &amp; responsive.</a:t>
            </a:r>
          </a:p>
          <a:p>
            <a:pPr algn="just"/>
            <a:r>
              <a:rPr lang="en-US" b="0" i="0" dirty="0">
                <a:solidFill>
                  <a:srgbClr val="4E4E4E"/>
                </a:solidFill>
                <a:effectLst/>
              </a:rPr>
              <a:t>Generally, the </a:t>
            </a:r>
            <a:r>
              <a:rPr lang="en-US" b="1" i="0" dirty="0">
                <a:solidFill>
                  <a:srgbClr val="4E4E4E"/>
                </a:solidFill>
                <a:effectLst/>
              </a:rPr>
              <a:t>style</a:t>
            </a:r>
            <a:r>
              <a:rPr lang="en-US" b="0" i="0" dirty="0">
                <a:solidFill>
                  <a:srgbClr val="4E4E4E"/>
                </a:solidFill>
                <a:effectLst/>
              </a:rPr>
              <a:t> is a combination of multiple attributes such as background color, font color, font size, font style, height, width, padding, margin, etc. and it is used to change the look and feel of </a:t>
            </a:r>
            <a:r>
              <a:rPr lang="en-US" b="0" i="0" u="none" strike="noStrike" dirty="0">
                <a:solidFill>
                  <a:srgbClr val="0088CC"/>
                </a:solidFill>
                <a:effectLst/>
              </a:rPr>
              <a:t>View</a:t>
            </a:r>
            <a:r>
              <a:rPr lang="en-US" b="0" i="0" dirty="0">
                <a:solidFill>
                  <a:srgbClr val="4E4E4E"/>
                </a:solidFill>
                <a:effectLst/>
              </a:rPr>
              <a:t> or window.</a:t>
            </a:r>
          </a:p>
          <a:p>
            <a:pPr algn="just"/>
            <a:r>
              <a:rPr lang="en-US" b="0" i="0" dirty="0">
                <a:solidFill>
                  <a:srgbClr val="4E4E4E"/>
                </a:solidFill>
                <a:effectLst/>
              </a:rPr>
              <a:t> </a:t>
            </a:r>
          </a:p>
          <a:p>
            <a:pPr algn="just"/>
            <a:r>
              <a:rPr lang="en-US" b="0" i="0" dirty="0">
                <a:solidFill>
                  <a:srgbClr val="4E4E4E"/>
                </a:solidFill>
                <a:effectLst/>
              </a:rPr>
              <a:t>In android, the </a:t>
            </a:r>
            <a:r>
              <a:rPr lang="en-US" b="1" i="0" dirty="0">
                <a:solidFill>
                  <a:srgbClr val="4E4E4E"/>
                </a:solidFill>
                <a:effectLst/>
              </a:rPr>
              <a:t>style</a:t>
            </a:r>
            <a:r>
              <a:rPr lang="en-US" b="0" i="0" dirty="0">
                <a:solidFill>
                  <a:srgbClr val="4E4E4E"/>
                </a:solidFill>
                <a:effectLst/>
              </a:rPr>
              <a:t> is defined in a separate XML resource file and we can use that defined style for the </a:t>
            </a:r>
            <a:r>
              <a:rPr lang="en-US" b="0" i="0" u="none" strike="noStrike" dirty="0">
                <a:solidFill>
                  <a:srgbClr val="0088CC"/>
                </a:solidFill>
                <a:effectLst/>
              </a:rPr>
              <a:t>Views</a:t>
            </a:r>
            <a:r>
              <a:rPr lang="en-US" b="0" i="0" dirty="0">
                <a:solidFill>
                  <a:srgbClr val="4E4E4E"/>
                </a:solidFill>
                <a:effectLst/>
              </a:rPr>
              <a:t> in XML that specifies the layout. The </a:t>
            </a:r>
            <a:r>
              <a:rPr lang="en-US" b="1" i="0" dirty="0">
                <a:solidFill>
                  <a:srgbClr val="4E4E4E"/>
                </a:solidFill>
                <a:effectLst/>
              </a:rPr>
              <a:t>Styles</a:t>
            </a:r>
            <a:r>
              <a:rPr lang="en-US" b="0" i="0" dirty="0">
                <a:solidFill>
                  <a:srgbClr val="4E4E4E"/>
                </a:solidFill>
                <a:effectLst/>
              </a:rPr>
              <a:t> in android are similar to </a:t>
            </a:r>
            <a:r>
              <a:rPr lang="en-US" b="0" i="0" u="none" strike="noStrike" dirty="0">
                <a:solidFill>
                  <a:srgbClr val="0088CC"/>
                </a:solidFill>
                <a:effectLst/>
              </a:rPr>
              <a:t>CSS</a:t>
            </a:r>
            <a:r>
              <a:rPr lang="en-US" b="0" i="0" dirty="0">
                <a:solidFill>
                  <a:srgbClr val="4E4E4E"/>
                </a:solidFill>
                <a:effectLst/>
              </a:rPr>
              <a:t> styles in web design.</a:t>
            </a:r>
          </a:p>
          <a:p>
            <a:endParaRPr lang="en-US" dirty="0"/>
          </a:p>
        </p:txBody>
      </p:sp>
    </p:spTree>
    <p:extLst>
      <p:ext uri="{BB962C8B-B14F-4D97-AF65-F5344CB8AC3E}">
        <p14:creationId xmlns:p14="http://schemas.microsoft.com/office/powerpoint/2010/main" val="367381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383A7-73CD-D84E-522E-BD595F9A208E}"/>
              </a:ext>
            </a:extLst>
          </p:cNvPr>
          <p:cNvSpPr>
            <a:spLocks noGrp="1"/>
          </p:cNvSpPr>
          <p:nvPr>
            <p:ph type="title"/>
          </p:nvPr>
        </p:nvSpPr>
        <p:spPr>
          <a:xfrm>
            <a:off x="838200" y="365125"/>
            <a:ext cx="10515600" cy="606425"/>
          </a:xfrm>
        </p:spPr>
        <p:txBody>
          <a:bodyPr>
            <a:normAutofit fontScale="90000"/>
          </a:bodyPr>
          <a:lstStyle/>
          <a:p>
            <a:r>
              <a:rPr lang="en-US" b="1" dirty="0"/>
              <a:t>Example</a:t>
            </a:r>
          </a:p>
        </p:txBody>
      </p:sp>
      <p:sp>
        <p:nvSpPr>
          <p:cNvPr id="3" name="Content Placeholder 2">
            <a:extLst>
              <a:ext uri="{FF2B5EF4-FFF2-40B4-BE49-F238E27FC236}">
                <a16:creationId xmlns:a16="http://schemas.microsoft.com/office/drawing/2014/main" id="{D8C47794-3857-C12D-75D2-D388E1D89A24}"/>
              </a:ext>
            </a:extLst>
          </p:cNvPr>
          <p:cNvSpPr>
            <a:spLocks noGrp="1"/>
          </p:cNvSpPr>
          <p:nvPr>
            <p:ph idx="1"/>
          </p:nvPr>
        </p:nvSpPr>
        <p:spPr>
          <a:xfrm>
            <a:off x="838200" y="971550"/>
            <a:ext cx="10515600" cy="5781675"/>
          </a:xfrm>
        </p:spPr>
        <p:txBody>
          <a:bodyPr>
            <a:normAutofit lnSpcReduction="10000"/>
          </a:bodyPr>
          <a:lstStyle/>
          <a:p>
            <a:r>
              <a:rPr lang="en-US" b="0" i="0" dirty="0">
                <a:solidFill>
                  <a:srgbClr val="333333"/>
                </a:solidFill>
                <a:effectLst/>
              </a:rPr>
              <a:t>&lt;</a:t>
            </a:r>
            <a:r>
              <a:rPr lang="en-US" b="0" i="0" dirty="0">
                <a:solidFill>
                  <a:srgbClr val="000080"/>
                </a:solidFill>
                <a:effectLst/>
              </a:rPr>
              <a:t>TextView</a:t>
            </a:r>
            <a:br>
              <a:rPr lang="en-US" b="0" i="0" dirty="0">
                <a:solidFill>
                  <a:srgbClr val="000080"/>
                </a:solidFill>
                <a:effectLst/>
              </a:rPr>
            </a:br>
            <a:r>
              <a:rPr lang="en-US" b="0" i="0" dirty="0">
                <a:solidFill>
                  <a:srgbClr val="000080"/>
                </a:solidFill>
                <a:effectLst/>
              </a:rPr>
              <a:t>    </a:t>
            </a:r>
            <a:r>
              <a:rPr lang="en-US" b="0" i="0" dirty="0" err="1">
                <a:solidFill>
                  <a:srgbClr val="660E7A"/>
                </a:solidFill>
                <a:effectLst/>
              </a:rPr>
              <a:t>android</a:t>
            </a:r>
            <a:r>
              <a:rPr lang="en-US" b="0" i="0" dirty="0" err="1">
                <a:solidFill>
                  <a:srgbClr val="0000FF"/>
                </a:solidFill>
                <a:effectLst/>
              </a:rPr>
              <a:t>:id</a:t>
            </a:r>
            <a:r>
              <a:rPr lang="en-US" b="0" i="0" dirty="0">
                <a:solidFill>
                  <a:srgbClr val="0000FF"/>
                </a:solidFill>
                <a:effectLst/>
              </a:rPr>
              <a:t>=</a:t>
            </a:r>
            <a:r>
              <a:rPr lang="en-US" b="0" i="0" dirty="0">
                <a:solidFill>
                  <a:srgbClr val="880000"/>
                </a:solidFill>
                <a:effectLst/>
              </a:rPr>
              <a:t>"@+id/</a:t>
            </a:r>
            <a:r>
              <a:rPr lang="en-US" b="0" i="0" dirty="0" err="1">
                <a:solidFill>
                  <a:srgbClr val="880000"/>
                </a:solidFill>
                <a:effectLst/>
              </a:rPr>
              <a:t>txtResult</a:t>
            </a:r>
            <a:r>
              <a:rPr lang="en-US" b="0" i="0" dirty="0">
                <a:solidFill>
                  <a:srgbClr val="880000"/>
                </a:solidFill>
                <a:effectLst/>
              </a:rPr>
              <a:t>"</a:t>
            </a:r>
            <a:br>
              <a:rPr lang="en-US" b="0" i="0" dirty="0">
                <a:solidFill>
                  <a:srgbClr val="880000"/>
                </a:solidFill>
                <a:effectLst/>
              </a:rPr>
            </a:br>
            <a:r>
              <a:rPr lang="en-US" b="0" i="0" dirty="0">
                <a:solidFill>
                  <a:srgbClr val="880000"/>
                </a:solidFill>
                <a:effectLst/>
              </a:rPr>
              <a:t>    </a:t>
            </a:r>
            <a:r>
              <a:rPr lang="en-US" b="0" i="0" dirty="0" err="1">
                <a:solidFill>
                  <a:srgbClr val="660E7A"/>
                </a:solidFill>
                <a:effectLst/>
              </a:rPr>
              <a:t>android</a:t>
            </a:r>
            <a:r>
              <a:rPr lang="en-US" b="0" i="0" dirty="0" err="1">
                <a:solidFill>
                  <a:srgbClr val="0000FF"/>
                </a:solidFill>
                <a:effectLst/>
              </a:rPr>
              <a:t>:layout_width</a:t>
            </a:r>
            <a:r>
              <a:rPr lang="en-US" b="0" i="0" dirty="0">
                <a:solidFill>
                  <a:srgbClr val="0000FF"/>
                </a:solidFill>
                <a:effectLst/>
              </a:rPr>
              <a:t>=</a:t>
            </a:r>
            <a:r>
              <a:rPr lang="en-US" b="0" i="0" dirty="0">
                <a:solidFill>
                  <a:srgbClr val="880000"/>
                </a:solidFill>
                <a:effectLst/>
              </a:rPr>
              <a:t>"</a:t>
            </a:r>
            <a:r>
              <a:rPr lang="en-US" b="0" i="0" dirty="0" err="1">
                <a:solidFill>
                  <a:srgbClr val="880000"/>
                </a:solidFill>
                <a:effectLst/>
              </a:rPr>
              <a:t>wrap_content</a:t>
            </a:r>
            <a:r>
              <a:rPr lang="en-US" b="0" i="0" dirty="0">
                <a:solidFill>
                  <a:srgbClr val="880000"/>
                </a:solidFill>
                <a:effectLst/>
              </a:rPr>
              <a:t>"</a:t>
            </a:r>
            <a:br>
              <a:rPr lang="en-US" b="0" i="0" dirty="0">
                <a:solidFill>
                  <a:srgbClr val="880000"/>
                </a:solidFill>
                <a:effectLst/>
              </a:rPr>
            </a:br>
            <a:r>
              <a:rPr lang="en-US" b="0" i="0" dirty="0">
                <a:solidFill>
                  <a:srgbClr val="880000"/>
                </a:solidFill>
                <a:effectLst/>
              </a:rPr>
              <a:t>    </a:t>
            </a:r>
            <a:r>
              <a:rPr lang="en-US" b="0" i="0" dirty="0" err="1">
                <a:solidFill>
                  <a:srgbClr val="660E7A"/>
                </a:solidFill>
                <a:effectLst/>
              </a:rPr>
              <a:t>android</a:t>
            </a:r>
            <a:r>
              <a:rPr lang="en-US" b="0" i="0" dirty="0" err="1">
                <a:solidFill>
                  <a:srgbClr val="0000FF"/>
                </a:solidFill>
                <a:effectLst/>
              </a:rPr>
              <a:t>:layout_height</a:t>
            </a:r>
            <a:r>
              <a:rPr lang="en-US" b="0" i="0" dirty="0">
                <a:solidFill>
                  <a:srgbClr val="0000FF"/>
                </a:solidFill>
                <a:effectLst/>
              </a:rPr>
              <a:t>=</a:t>
            </a:r>
            <a:r>
              <a:rPr lang="en-US" b="0" i="0" dirty="0">
                <a:solidFill>
                  <a:srgbClr val="880000"/>
                </a:solidFill>
                <a:effectLst/>
              </a:rPr>
              <a:t>"</a:t>
            </a:r>
            <a:r>
              <a:rPr lang="en-US" b="0" i="0" dirty="0" err="1">
                <a:solidFill>
                  <a:srgbClr val="880000"/>
                </a:solidFill>
                <a:effectLst/>
              </a:rPr>
              <a:t>wrap_content</a:t>
            </a:r>
            <a:r>
              <a:rPr lang="en-US" b="0" i="0" dirty="0">
                <a:solidFill>
                  <a:srgbClr val="880000"/>
                </a:solidFill>
                <a:effectLst/>
              </a:rPr>
              <a:t>"</a:t>
            </a:r>
            <a:br>
              <a:rPr lang="en-US" b="0" i="0" dirty="0">
                <a:solidFill>
                  <a:srgbClr val="880000"/>
                </a:solidFill>
                <a:effectLst/>
              </a:rPr>
            </a:br>
            <a:r>
              <a:rPr lang="en-US" b="0" i="0" dirty="0">
                <a:solidFill>
                  <a:srgbClr val="880000"/>
                </a:solidFill>
                <a:effectLst/>
              </a:rPr>
              <a:t>    </a:t>
            </a:r>
            <a:r>
              <a:rPr lang="en-US" b="0" i="0" dirty="0" err="1">
                <a:solidFill>
                  <a:srgbClr val="660E7A"/>
                </a:solidFill>
                <a:effectLst/>
              </a:rPr>
              <a:t>android</a:t>
            </a:r>
            <a:r>
              <a:rPr lang="en-US" b="0" i="0" dirty="0" err="1">
                <a:solidFill>
                  <a:srgbClr val="0000FF"/>
                </a:solidFill>
                <a:effectLst/>
              </a:rPr>
              <a:t>:textColor</a:t>
            </a:r>
            <a:r>
              <a:rPr lang="en-US" b="0" i="0" dirty="0">
                <a:solidFill>
                  <a:srgbClr val="0000FF"/>
                </a:solidFill>
                <a:effectLst/>
              </a:rPr>
              <a:t>=</a:t>
            </a:r>
            <a:r>
              <a:rPr lang="en-US" b="0" i="0" dirty="0">
                <a:solidFill>
                  <a:srgbClr val="880000"/>
                </a:solidFill>
                <a:effectLst/>
              </a:rPr>
              <a:t>"#86AD33"</a:t>
            </a:r>
            <a:br>
              <a:rPr lang="en-US" b="0" i="0" dirty="0">
                <a:solidFill>
                  <a:srgbClr val="880000"/>
                </a:solidFill>
                <a:effectLst/>
              </a:rPr>
            </a:br>
            <a:r>
              <a:rPr lang="en-US" b="0" i="0" dirty="0">
                <a:solidFill>
                  <a:srgbClr val="880000"/>
                </a:solidFill>
                <a:effectLst/>
              </a:rPr>
              <a:t>    </a:t>
            </a:r>
            <a:r>
              <a:rPr lang="en-US" b="0" i="0" dirty="0" err="1">
                <a:solidFill>
                  <a:srgbClr val="660E7A"/>
                </a:solidFill>
                <a:effectLst/>
              </a:rPr>
              <a:t>android</a:t>
            </a:r>
            <a:r>
              <a:rPr lang="en-US" b="0" i="0" dirty="0" err="1">
                <a:solidFill>
                  <a:srgbClr val="0000FF"/>
                </a:solidFill>
                <a:effectLst/>
              </a:rPr>
              <a:t>:textSize</a:t>
            </a:r>
            <a:r>
              <a:rPr lang="en-US" b="0" i="0" dirty="0">
                <a:solidFill>
                  <a:srgbClr val="0000FF"/>
                </a:solidFill>
                <a:effectLst/>
              </a:rPr>
              <a:t>=</a:t>
            </a:r>
            <a:r>
              <a:rPr lang="en-US" b="0" i="0" dirty="0">
                <a:solidFill>
                  <a:srgbClr val="880000"/>
                </a:solidFill>
                <a:effectLst/>
              </a:rPr>
              <a:t>"20dp"</a:t>
            </a:r>
            <a:br>
              <a:rPr lang="en-US" b="0" i="0" dirty="0">
                <a:solidFill>
                  <a:srgbClr val="880000"/>
                </a:solidFill>
                <a:effectLst/>
              </a:rPr>
            </a:br>
            <a:r>
              <a:rPr lang="en-US" b="0" i="0" dirty="0">
                <a:solidFill>
                  <a:srgbClr val="880000"/>
                </a:solidFill>
                <a:effectLst/>
              </a:rPr>
              <a:t>    </a:t>
            </a:r>
            <a:r>
              <a:rPr lang="en-US" b="0" i="0" dirty="0" err="1">
                <a:solidFill>
                  <a:srgbClr val="660E7A"/>
                </a:solidFill>
                <a:effectLst/>
              </a:rPr>
              <a:t>android</a:t>
            </a:r>
            <a:r>
              <a:rPr lang="en-US" b="0" i="0" dirty="0" err="1">
                <a:solidFill>
                  <a:srgbClr val="0000FF"/>
                </a:solidFill>
                <a:effectLst/>
              </a:rPr>
              <a:t>:textStyle</a:t>
            </a:r>
            <a:r>
              <a:rPr lang="en-US" b="0" i="0" dirty="0">
                <a:solidFill>
                  <a:srgbClr val="0000FF"/>
                </a:solidFill>
                <a:effectLst/>
              </a:rPr>
              <a:t>=</a:t>
            </a:r>
            <a:r>
              <a:rPr lang="en-US" b="0" i="0" dirty="0">
                <a:solidFill>
                  <a:srgbClr val="880000"/>
                </a:solidFill>
                <a:effectLst/>
              </a:rPr>
              <a:t>"bold" </a:t>
            </a:r>
            <a:r>
              <a:rPr lang="en-US" b="0" i="0" dirty="0">
                <a:solidFill>
                  <a:srgbClr val="333333"/>
                </a:solidFill>
                <a:effectLst/>
              </a:rPr>
              <a:t>/&gt;</a:t>
            </a:r>
          </a:p>
          <a:p>
            <a:pPr algn="just"/>
            <a:r>
              <a:rPr lang="en-US" b="0" i="0" dirty="0">
                <a:solidFill>
                  <a:srgbClr val="4E4E4E"/>
                </a:solidFill>
                <a:effectLst/>
                <a:cs typeface="Segoe UI" panose="020B0502040204020203" pitchFamily="34" charset="0"/>
              </a:rPr>
              <a:t>Suppose if we use same or similar </a:t>
            </a:r>
            <a:r>
              <a:rPr lang="en-US" b="0" i="0" u="sng" strike="noStrike" dirty="0">
                <a:solidFill>
                  <a:srgbClr val="0088CC"/>
                </a:solidFill>
                <a:effectLst/>
                <a:cs typeface="Segoe UI" panose="020B0502040204020203" pitchFamily="34" charset="0"/>
                <a:hlinkClick r:id="rId2" tooltip="Android TextView Control with Examples"/>
              </a:rPr>
              <a:t>TextView</a:t>
            </a:r>
            <a:r>
              <a:rPr lang="en-US" b="0" i="0" dirty="0">
                <a:solidFill>
                  <a:srgbClr val="4E4E4E"/>
                </a:solidFill>
                <a:effectLst/>
                <a:cs typeface="Segoe UI" panose="020B0502040204020203" pitchFamily="34" charset="0"/>
              </a:rPr>
              <a:t> styles in multiple places of our application, then the duplication of code will increase and in future, if we want to change the style of our application, we need to update the same style in all the places and it’s a time-consuming process.</a:t>
            </a:r>
          </a:p>
          <a:p>
            <a:pPr algn="just"/>
            <a:r>
              <a:rPr lang="en-US" b="0" i="0" dirty="0">
                <a:solidFill>
                  <a:srgbClr val="4E4E4E"/>
                </a:solidFill>
                <a:effectLst/>
                <a:latin typeface="Segoe UI" panose="020B0502040204020203" pitchFamily="34" charset="0"/>
              </a:rPr>
              <a:t>We can overcome this problem by defining a </a:t>
            </a:r>
            <a:r>
              <a:rPr lang="en-US" b="1" i="0" dirty="0">
                <a:solidFill>
                  <a:srgbClr val="4E4E4E"/>
                </a:solidFill>
                <a:effectLst/>
                <a:latin typeface="Segoe UI" panose="020B0502040204020203" pitchFamily="34" charset="0"/>
              </a:rPr>
              <a:t>style</a:t>
            </a:r>
            <a:r>
              <a:rPr lang="en-US" b="0" i="0" dirty="0">
                <a:solidFill>
                  <a:srgbClr val="4E4E4E"/>
                </a:solidFill>
                <a:effectLst/>
                <a:latin typeface="Segoe UI" panose="020B0502040204020203" pitchFamily="34" charset="0"/>
              </a:rPr>
              <a:t> for the particular </a:t>
            </a:r>
            <a:r>
              <a:rPr lang="en-US" b="0" i="0" u="none" strike="noStrike" dirty="0">
                <a:solidFill>
                  <a:srgbClr val="0088CC"/>
                </a:solidFill>
                <a:effectLst/>
                <a:latin typeface="Segoe UI" panose="020B0502040204020203" pitchFamily="34" charset="0"/>
                <a:hlinkClick r:id="rId3" tooltip="Android View and View Group with Examples"/>
              </a:rPr>
              <a:t>view</a:t>
            </a:r>
            <a:r>
              <a:rPr lang="en-US" b="0" i="0" dirty="0">
                <a:solidFill>
                  <a:srgbClr val="4E4E4E"/>
                </a:solidFill>
                <a:effectLst/>
                <a:latin typeface="Segoe UI" panose="020B0502040204020203" pitchFamily="34" charset="0"/>
              </a:rPr>
              <a:t> and use the same style in all the places wherever it is required in our application.</a:t>
            </a:r>
            <a:endParaRPr lang="en-US" dirty="0">
              <a:cs typeface="Segoe UI" panose="020B0502040204020203" pitchFamily="34" charset="0"/>
            </a:endParaRPr>
          </a:p>
        </p:txBody>
      </p:sp>
    </p:spTree>
    <p:extLst>
      <p:ext uri="{BB962C8B-B14F-4D97-AF65-F5344CB8AC3E}">
        <p14:creationId xmlns:p14="http://schemas.microsoft.com/office/powerpoint/2010/main" val="100432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EC71-12A9-BDC7-684E-2A359183FD22}"/>
              </a:ext>
            </a:extLst>
          </p:cNvPr>
          <p:cNvSpPr>
            <a:spLocks noGrp="1"/>
          </p:cNvSpPr>
          <p:nvPr>
            <p:ph type="title"/>
          </p:nvPr>
        </p:nvSpPr>
        <p:spPr/>
        <p:txBody>
          <a:bodyPr/>
          <a:lstStyle/>
          <a:p>
            <a:r>
              <a:rPr lang="en-US" b="1" dirty="0"/>
              <a:t>Theme</a:t>
            </a:r>
          </a:p>
        </p:txBody>
      </p:sp>
      <p:sp>
        <p:nvSpPr>
          <p:cNvPr id="3" name="Content Placeholder 2">
            <a:extLst>
              <a:ext uri="{FF2B5EF4-FFF2-40B4-BE49-F238E27FC236}">
                <a16:creationId xmlns:a16="http://schemas.microsoft.com/office/drawing/2014/main" id="{89882FDA-9FDB-6A32-EF8B-44A2787FEB42}"/>
              </a:ext>
            </a:extLst>
          </p:cNvPr>
          <p:cNvSpPr>
            <a:spLocks noGrp="1"/>
          </p:cNvSpPr>
          <p:nvPr>
            <p:ph idx="1"/>
          </p:nvPr>
        </p:nvSpPr>
        <p:spPr>
          <a:xfrm>
            <a:off x="838200" y="1825624"/>
            <a:ext cx="10515600" cy="5032375"/>
          </a:xfrm>
        </p:spPr>
        <p:txBody>
          <a:bodyPr/>
          <a:lstStyle/>
          <a:p>
            <a:pPr algn="just"/>
            <a:r>
              <a:rPr lang="en-US" b="1" i="0" dirty="0">
                <a:solidFill>
                  <a:srgbClr val="4E4E4E"/>
                </a:solidFill>
                <a:effectLst/>
                <a:cs typeface="Segoe UI" panose="020B0502040204020203" pitchFamily="34" charset="0"/>
              </a:rPr>
              <a:t>Theme</a:t>
            </a:r>
            <a:r>
              <a:rPr lang="en-US" b="0" i="0" dirty="0">
                <a:solidFill>
                  <a:srgbClr val="4E4E4E"/>
                </a:solidFill>
                <a:effectLst/>
                <a:cs typeface="Segoe UI" panose="020B0502040204020203" pitchFamily="34" charset="0"/>
              </a:rPr>
              <a:t> is a </a:t>
            </a:r>
            <a:r>
              <a:rPr lang="en-US" b="1" i="0" dirty="0">
                <a:solidFill>
                  <a:srgbClr val="4E4E4E"/>
                </a:solidFill>
                <a:effectLst/>
                <a:cs typeface="Segoe UI" panose="020B0502040204020203" pitchFamily="34" charset="0"/>
              </a:rPr>
              <a:t>style</a:t>
            </a:r>
            <a:r>
              <a:rPr lang="en-US" b="0" i="0" dirty="0">
                <a:solidFill>
                  <a:srgbClr val="4E4E4E"/>
                </a:solidFill>
                <a:effectLst/>
                <a:cs typeface="Segoe UI" panose="020B0502040204020203" pitchFamily="34" charset="0"/>
              </a:rPr>
              <a:t> that is applied to an entire activity or app, instead of an individual </a:t>
            </a:r>
            <a:r>
              <a:rPr lang="en-US" b="0" i="0" u="none" strike="noStrike" dirty="0">
                <a:solidFill>
                  <a:srgbClr val="0088CC"/>
                </a:solidFill>
                <a:effectLst/>
                <a:cs typeface="Segoe UI" panose="020B0502040204020203" pitchFamily="34" charset="0"/>
              </a:rPr>
              <a:t>View</a:t>
            </a:r>
            <a:r>
              <a:rPr lang="en-US" b="0" i="0" dirty="0">
                <a:solidFill>
                  <a:srgbClr val="4E4E4E"/>
                </a:solidFill>
                <a:effectLst/>
                <a:cs typeface="Segoe UI" panose="020B0502040204020203" pitchFamily="34" charset="0"/>
              </a:rPr>
              <a:t> like as mentioned above. When we applied a </a:t>
            </a:r>
            <a:r>
              <a:rPr lang="en-US" b="1" i="0" dirty="0">
                <a:solidFill>
                  <a:srgbClr val="4E4E4E"/>
                </a:solidFill>
                <a:effectLst/>
                <a:cs typeface="Segoe UI" panose="020B0502040204020203" pitchFamily="34" charset="0"/>
              </a:rPr>
              <a:t>style</a:t>
            </a:r>
            <a:r>
              <a:rPr lang="en-US" b="0" i="0" dirty="0">
                <a:solidFill>
                  <a:srgbClr val="4E4E4E"/>
                </a:solidFill>
                <a:effectLst/>
                <a:cs typeface="Segoe UI" panose="020B0502040204020203" pitchFamily="34" charset="0"/>
              </a:rPr>
              <a:t> as a </a:t>
            </a:r>
            <a:r>
              <a:rPr lang="en-US" b="1" i="0" dirty="0">
                <a:solidFill>
                  <a:srgbClr val="4E4E4E"/>
                </a:solidFill>
                <a:effectLst/>
                <a:cs typeface="Segoe UI" panose="020B0502040204020203" pitchFamily="34" charset="0"/>
              </a:rPr>
              <a:t>theme</a:t>
            </a:r>
            <a:r>
              <a:rPr lang="en-US" b="0" i="0" dirty="0">
                <a:solidFill>
                  <a:srgbClr val="4E4E4E"/>
                </a:solidFill>
                <a:effectLst/>
                <a:cs typeface="Segoe UI" panose="020B0502040204020203" pitchFamily="34" charset="0"/>
              </a:rPr>
              <a:t>, the </a:t>
            </a:r>
            <a:r>
              <a:rPr lang="en-US" b="0" i="0" u="none" strike="noStrike" dirty="0">
                <a:solidFill>
                  <a:srgbClr val="0088CC"/>
                </a:solidFill>
                <a:effectLst/>
                <a:cs typeface="Segoe UI" panose="020B0502040204020203" pitchFamily="34" charset="0"/>
              </a:rPr>
              <a:t>views</a:t>
            </a:r>
            <a:r>
              <a:rPr lang="en-US" b="0" i="0" dirty="0">
                <a:solidFill>
                  <a:srgbClr val="4E4E4E"/>
                </a:solidFill>
                <a:effectLst/>
                <a:cs typeface="Segoe UI" panose="020B0502040204020203" pitchFamily="34" charset="0"/>
              </a:rPr>
              <a:t> in </a:t>
            </a:r>
            <a:r>
              <a:rPr lang="en-US" b="0" i="0" u="none" strike="noStrike" dirty="0">
                <a:solidFill>
                  <a:srgbClr val="0088CC"/>
                </a:solidFill>
                <a:effectLst/>
                <a:cs typeface="Segoe UI" panose="020B0502040204020203" pitchFamily="34" charset="0"/>
              </a:rPr>
              <a:t>activity</a:t>
            </a:r>
            <a:r>
              <a:rPr lang="en-US" b="0" i="0" dirty="0">
                <a:solidFill>
                  <a:srgbClr val="4E4E4E"/>
                </a:solidFill>
                <a:effectLst/>
                <a:cs typeface="Segoe UI" panose="020B0502040204020203" pitchFamily="34" charset="0"/>
              </a:rPr>
              <a:t> or app apply to the all style attributes that supports. For example. If we apply </a:t>
            </a:r>
            <a:r>
              <a:rPr lang="en-US" b="1" i="0" dirty="0" err="1">
                <a:solidFill>
                  <a:srgbClr val="4E4E4E"/>
                </a:solidFill>
                <a:effectLst/>
                <a:cs typeface="Segoe UI" panose="020B0502040204020203" pitchFamily="34" charset="0"/>
              </a:rPr>
              <a:t>TextviewStyle</a:t>
            </a:r>
            <a:r>
              <a:rPr lang="en-US" b="0" i="0" dirty="0">
                <a:solidFill>
                  <a:srgbClr val="4E4E4E"/>
                </a:solidFill>
                <a:effectLst/>
                <a:cs typeface="Segoe UI" panose="020B0502040204020203" pitchFamily="34" charset="0"/>
              </a:rPr>
              <a:t> as a </a:t>
            </a:r>
            <a:r>
              <a:rPr lang="en-US" b="1" i="0" dirty="0">
                <a:solidFill>
                  <a:srgbClr val="4E4E4E"/>
                </a:solidFill>
                <a:effectLst/>
                <a:cs typeface="Segoe UI" panose="020B0502040204020203" pitchFamily="34" charset="0"/>
              </a:rPr>
              <a:t>theme</a:t>
            </a:r>
            <a:r>
              <a:rPr lang="en-US" b="0" i="0" dirty="0">
                <a:solidFill>
                  <a:srgbClr val="4E4E4E"/>
                </a:solidFill>
                <a:effectLst/>
                <a:cs typeface="Segoe UI" panose="020B0502040204020203" pitchFamily="34" charset="0"/>
              </a:rPr>
              <a:t> for an </a:t>
            </a:r>
            <a:r>
              <a:rPr lang="en-US" b="0" i="0" u="none" strike="noStrike" dirty="0">
                <a:solidFill>
                  <a:srgbClr val="0088CC"/>
                </a:solidFill>
                <a:effectLst/>
                <a:cs typeface="Segoe UI" panose="020B0502040204020203" pitchFamily="34" charset="0"/>
              </a:rPr>
              <a:t>activity</a:t>
            </a:r>
            <a:r>
              <a:rPr lang="en-US" b="0" i="0" dirty="0">
                <a:solidFill>
                  <a:srgbClr val="4E4E4E"/>
                </a:solidFill>
                <a:effectLst/>
                <a:cs typeface="Segoe UI" panose="020B0502040204020203" pitchFamily="34" charset="0"/>
              </a:rPr>
              <a:t>, then the text of all the </a:t>
            </a:r>
            <a:r>
              <a:rPr lang="en-US" b="0" i="0" u="none" strike="noStrike" dirty="0">
                <a:solidFill>
                  <a:srgbClr val="0088CC"/>
                </a:solidFill>
                <a:effectLst/>
                <a:cs typeface="Segoe UI" panose="020B0502040204020203" pitchFamily="34" charset="0"/>
              </a:rPr>
              <a:t>views</a:t>
            </a:r>
            <a:r>
              <a:rPr lang="en-US" b="0" i="0" dirty="0">
                <a:solidFill>
                  <a:srgbClr val="4E4E4E"/>
                </a:solidFill>
                <a:effectLst/>
                <a:cs typeface="Segoe UI" panose="020B0502040204020203" pitchFamily="34" charset="0"/>
              </a:rPr>
              <a:t> in </a:t>
            </a:r>
            <a:r>
              <a:rPr lang="en-US" b="0" i="0" u="none" strike="noStrike" dirty="0">
                <a:solidFill>
                  <a:srgbClr val="0088CC"/>
                </a:solidFill>
                <a:effectLst/>
                <a:cs typeface="Segoe UI" panose="020B0502040204020203" pitchFamily="34" charset="0"/>
              </a:rPr>
              <a:t>activity</a:t>
            </a:r>
            <a:r>
              <a:rPr lang="en-US" b="0" i="0" dirty="0">
                <a:solidFill>
                  <a:srgbClr val="4E4E4E"/>
                </a:solidFill>
                <a:effectLst/>
                <a:cs typeface="Segoe UI" panose="020B0502040204020203" pitchFamily="34" charset="0"/>
              </a:rPr>
              <a:t> appears in the same style.</a:t>
            </a:r>
          </a:p>
          <a:p>
            <a:pPr algn="just"/>
            <a:r>
              <a:rPr lang="en-US" b="0" i="0" dirty="0">
                <a:solidFill>
                  <a:srgbClr val="4E4E4E"/>
                </a:solidFill>
                <a:effectLst/>
                <a:cs typeface="Segoe UI" panose="020B0502040204020203" pitchFamily="34" charset="0"/>
              </a:rPr>
              <a:t>In simple words, if we use an entry from a resource file to style a </a:t>
            </a:r>
            <a:r>
              <a:rPr lang="en-US" b="0" i="0" u="none" strike="noStrike" dirty="0">
                <a:solidFill>
                  <a:srgbClr val="0088CC"/>
                </a:solidFill>
                <a:effectLst/>
                <a:cs typeface="Segoe UI" panose="020B0502040204020203" pitchFamily="34" charset="0"/>
              </a:rPr>
              <a:t>view</a:t>
            </a:r>
            <a:r>
              <a:rPr lang="en-US" b="0" i="0" dirty="0">
                <a:solidFill>
                  <a:srgbClr val="4E4E4E"/>
                </a:solidFill>
                <a:effectLst/>
                <a:cs typeface="Segoe UI" panose="020B0502040204020203" pitchFamily="34" charset="0"/>
              </a:rPr>
              <a:t>, then we can call it a </a:t>
            </a:r>
            <a:r>
              <a:rPr lang="en-US" b="1" i="0" dirty="0">
                <a:solidFill>
                  <a:srgbClr val="4E4E4E"/>
                </a:solidFill>
                <a:effectLst/>
                <a:cs typeface="Segoe UI" panose="020B0502040204020203" pitchFamily="34" charset="0"/>
              </a:rPr>
              <a:t>style</a:t>
            </a:r>
            <a:r>
              <a:rPr lang="en-US" b="0" i="0" dirty="0">
                <a:solidFill>
                  <a:srgbClr val="4E4E4E"/>
                </a:solidFill>
                <a:effectLst/>
                <a:cs typeface="Segoe UI" panose="020B0502040204020203" pitchFamily="34" charset="0"/>
              </a:rPr>
              <a:t>. In case if we use an entry from a resource file to style </a:t>
            </a:r>
            <a:r>
              <a:rPr lang="en-US" b="0" i="0" u="none" strike="noStrike" dirty="0">
                <a:solidFill>
                  <a:srgbClr val="0088CC"/>
                </a:solidFill>
                <a:effectLst/>
                <a:cs typeface="Segoe UI" panose="020B0502040204020203" pitchFamily="34" charset="0"/>
              </a:rPr>
              <a:t>activity</a:t>
            </a:r>
            <a:r>
              <a:rPr lang="en-US" b="0" i="0" dirty="0">
                <a:solidFill>
                  <a:srgbClr val="4E4E4E"/>
                </a:solidFill>
                <a:effectLst/>
                <a:cs typeface="Segoe UI" panose="020B0502040204020203" pitchFamily="34" charset="0"/>
              </a:rPr>
              <a:t> or app, then we can call it a </a:t>
            </a:r>
            <a:r>
              <a:rPr lang="en-US" b="1" i="0" dirty="0">
                <a:solidFill>
                  <a:srgbClr val="4E4E4E"/>
                </a:solidFill>
                <a:effectLst/>
                <a:cs typeface="Segoe UI" panose="020B0502040204020203" pitchFamily="34" charset="0"/>
              </a:rPr>
              <a:t>theme</a:t>
            </a:r>
            <a:r>
              <a:rPr lang="en-US" b="0" i="0" dirty="0">
                <a:solidFill>
                  <a:srgbClr val="4E4E4E"/>
                </a:solidFill>
                <a:effectLst/>
                <a:cs typeface="Segoe UI" panose="020B0502040204020203" pitchFamily="34" charset="0"/>
              </a:rPr>
              <a:t>.</a:t>
            </a:r>
            <a:endParaRPr lang="en-US" dirty="0">
              <a:cs typeface="Segoe UI" panose="020B0502040204020203" pitchFamily="34" charset="0"/>
            </a:endParaRPr>
          </a:p>
        </p:txBody>
      </p:sp>
    </p:spTree>
    <p:extLst>
      <p:ext uri="{BB962C8B-B14F-4D97-AF65-F5344CB8AC3E}">
        <p14:creationId xmlns:p14="http://schemas.microsoft.com/office/powerpoint/2010/main" val="3292433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A97D0-9DF3-FE6D-82F9-004492391419}"/>
              </a:ext>
            </a:extLst>
          </p:cNvPr>
          <p:cNvSpPr>
            <a:spLocks noGrp="1"/>
          </p:cNvSpPr>
          <p:nvPr>
            <p:ph type="title"/>
          </p:nvPr>
        </p:nvSpPr>
        <p:spPr/>
        <p:txBody>
          <a:bodyPr/>
          <a:lstStyle/>
          <a:p>
            <a:r>
              <a:rPr lang="en-US" b="0" i="0" dirty="0">
                <a:solidFill>
                  <a:srgbClr val="4E4E4E"/>
                </a:solidFill>
                <a:effectLst/>
                <a:latin typeface="Segoe UI" panose="020B0502040204020203" pitchFamily="34" charset="0"/>
              </a:rPr>
              <a:t>Android Defining Styles</a:t>
            </a:r>
            <a:br>
              <a:rPr lang="en-US" b="0" i="0" dirty="0">
                <a:solidFill>
                  <a:srgbClr val="4E4E4E"/>
                </a:solidFill>
                <a:effectLst/>
                <a:latin typeface="Segoe UI" panose="020B0502040204020203" pitchFamily="34" charset="0"/>
              </a:rPr>
            </a:br>
            <a:endParaRPr lang="en-US" dirty="0"/>
          </a:p>
        </p:txBody>
      </p:sp>
      <p:sp>
        <p:nvSpPr>
          <p:cNvPr id="3" name="Content Placeholder 2">
            <a:extLst>
              <a:ext uri="{FF2B5EF4-FFF2-40B4-BE49-F238E27FC236}">
                <a16:creationId xmlns:a16="http://schemas.microsoft.com/office/drawing/2014/main" id="{067E0314-5C79-08D5-03E9-A90792BF3FBC}"/>
              </a:ext>
            </a:extLst>
          </p:cNvPr>
          <p:cNvSpPr>
            <a:spLocks noGrp="1"/>
          </p:cNvSpPr>
          <p:nvPr>
            <p:ph idx="1"/>
          </p:nvPr>
        </p:nvSpPr>
        <p:spPr>
          <a:xfrm>
            <a:off x="838200" y="1825624"/>
            <a:ext cx="10515600" cy="5032375"/>
          </a:xfrm>
        </p:spPr>
        <p:txBody>
          <a:bodyPr>
            <a:normAutofit fontScale="92500"/>
          </a:bodyPr>
          <a:lstStyle/>
          <a:p>
            <a:pPr algn="just"/>
            <a:r>
              <a:rPr lang="en-US" b="0" i="0" dirty="0">
                <a:solidFill>
                  <a:srgbClr val="4E4E4E"/>
                </a:solidFill>
                <a:effectLst/>
                <a:cs typeface="Segoe UI" panose="020B0502040204020203" pitchFamily="34" charset="0"/>
              </a:rPr>
              <a:t>We need to define a </a:t>
            </a:r>
            <a:r>
              <a:rPr lang="en-US" b="1" i="0" dirty="0">
                <a:solidFill>
                  <a:srgbClr val="4E4E4E"/>
                </a:solidFill>
                <a:effectLst/>
                <a:cs typeface="Segoe UI" panose="020B0502040204020203" pitchFamily="34" charset="0"/>
              </a:rPr>
              <a:t>style</a:t>
            </a:r>
            <a:r>
              <a:rPr lang="en-US" b="0" i="0" dirty="0">
                <a:solidFill>
                  <a:srgbClr val="4E4E4E"/>
                </a:solidFill>
                <a:effectLst/>
                <a:cs typeface="Segoe UI" panose="020B0502040204020203" pitchFamily="34" charset="0"/>
              </a:rPr>
              <a:t> in a separate XML resource file and use that defined style for the Views in XML that specifies the layout.</a:t>
            </a:r>
          </a:p>
          <a:p>
            <a:pPr algn="just"/>
            <a:r>
              <a:rPr lang="en-US" b="0" i="0" dirty="0">
                <a:solidFill>
                  <a:srgbClr val="4E4E4E"/>
                </a:solidFill>
                <a:effectLst/>
                <a:cs typeface="Segoe UI" panose="020B0502040204020203" pitchFamily="34" charset="0"/>
              </a:rPr>
              <a:t> To define a set of styles, we need to create a new XML file in </a:t>
            </a:r>
            <a:r>
              <a:rPr lang="en-US" b="1" i="0" dirty="0">
                <a:solidFill>
                  <a:srgbClr val="4E4E4E"/>
                </a:solidFill>
                <a:effectLst/>
                <a:cs typeface="Segoe UI" panose="020B0502040204020203" pitchFamily="34" charset="0"/>
              </a:rPr>
              <a:t>/res/values</a:t>
            </a:r>
            <a:r>
              <a:rPr lang="en-US" b="0" i="0" dirty="0">
                <a:solidFill>
                  <a:srgbClr val="4E4E4E"/>
                </a:solidFill>
                <a:effectLst/>
                <a:cs typeface="Segoe UI" panose="020B0502040204020203" pitchFamily="34" charset="0"/>
              </a:rPr>
              <a:t> directory of our project and the root node of XML file must be a </a:t>
            </a:r>
            <a:r>
              <a:rPr lang="en-US" b="1" i="0" dirty="0">
                <a:solidFill>
                  <a:srgbClr val="4E4E4E"/>
                </a:solidFill>
                <a:effectLst/>
                <a:cs typeface="Segoe UI" panose="020B0502040204020203" pitchFamily="34" charset="0"/>
              </a:rPr>
              <a:t>&lt;resources&gt;</a:t>
            </a:r>
            <a:endParaRPr lang="en-US" dirty="0">
              <a:solidFill>
                <a:srgbClr val="4E4E4E"/>
              </a:solidFill>
              <a:cs typeface="Segoe UI" panose="020B0502040204020203" pitchFamily="34" charset="0"/>
            </a:endParaRPr>
          </a:p>
          <a:p>
            <a:pPr marL="0" indent="0">
              <a:buNone/>
            </a:pP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resources</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style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TextviewStyle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android:textColor</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&gt;#86AD33&lt;/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android:textStyle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&gt;bold&lt;/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android:textSize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&gt;20dp&lt;/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android:padding</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&gt;10dp&lt;/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style</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resources</a:t>
            </a:r>
            <a:r>
              <a:rPr lang="en-US" b="0" i="0" dirty="0">
                <a:solidFill>
                  <a:srgbClr val="333333"/>
                </a:solidFill>
                <a:effectLst/>
                <a:latin typeface="Consolas" panose="020B0609020204030204" pitchFamily="49" charset="0"/>
              </a:rPr>
              <a:t>&gt;</a:t>
            </a:r>
            <a:endParaRPr lang="en-US" b="0" i="0" dirty="0">
              <a:solidFill>
                <a:srgbClr val="4E4E4E"/>
              </a:solidFill>
              <a:effectLst/>
              <a:cs typeface="Segoe UI" panose="020B0502040204020203" pitchFamily="34" charset="0"/>
            </a:endParaRPr>
          </a:p>
          <a:p>
            <a:endParaRPr lang="en-US" dirty="0"/>
          </a:p>
        </p:txBody>
      </p:sp>
    </p:spTree>
    <p:extLst>
      <p:ext uri="{BB962C8B-B14F-4D97-AF65-F5344CB8AC3E}">
        <p14:creationId xmlns:p14="http://schemas.microsoft.com/office/powerpoint/2010/main" val="36930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44A9-08AB-A2C4-3E63-8138484E0688}"/>
              </a:ext>
            </a:extLst>
          </p:cNvPr>
          <p:cNvSpPr>
            <a:spLocks noGrp="1"/>
          </p:cNvSpPr>
          <p:nvPr>
            <p:ph type="title"/>
          </p:nvPr>
        </p:nvSpPr>
        <p:spPr/>
        <p:txBody>
          <a:bodyPr/>
          <a:lstStyle/>
          <a:p>
            <a:r>
              <a:rPr lang="en-US" b="0" i="0" dirty="0">
                <a:solidFill>
                  <a:srgbClr val="4E4E4E"/>
                </a:solidFill>
                <a:effectLst/>
                <a:latin typeface="Segoe UI" panose="020B0502040204020203" pitchFamily="34" charset="0"/>
              </a:rPr>
              <a:t>Android Apply a Style to View</a:t>
            </a:r>
            <a:br>
              <a:rPr lang="en-US" b="0" i="0" dirty="0">
                <a:solidFill>
                  <a:srgbClr val="4E4E4E"/>
                </a:solidFill>
                <a:effectLst/>
                <a:latin typeface="Segoe UI" panose="020B0502040204020203" pitchFamily="34" charset="0"/>
              </a:rPr>
            </a:br>
            <a:endParaRPr lang="en-US" dirty="0"/>
          </a:p>
        </p:txBody>
      </p:sp>
      <p:sp>
        <p:nvSpPr>
          <p:cNvPr id="3" name="Content Placeholder 2">
            <a:extLst>
              <a:ext uri="{FF2B5EF4-FFF2-40B4-BE49-F238E27FC236}">
                <a16:creationId xmlns:a16="http://schemas.microsoft.com/office/drawing/2014/main" id="{AC6DD135-6C91-0A29-7C01-AA76B55EE632}"/>
              </a:ext>
            </a:extLst>
          </p:cNvPr>
          <p:cNvSpPr>
            <a:spLocks noGrp="1"/>
          </p:cNvSpPr>
          <p:nvPr>
            <p:ph idx="1"/>
          </p:nvPr>
        </p:nvSpPr>
        <p:spPr/>
        <p:txBody>
          <a:bodyPr/>
          <a:lstStyle/>
          <a:p>
            <a:pPr algn="l"/>
            <a:r>
              <a:rPr lang="en-US" b="0" i="0" dirty="0">
                <a:solidFill>
                  <a:srgbClr val="4E4E4E"/>
                </a:solidFill>
                <a:effectLst/>
                <a:cs typeface="Segoe UI" panose="020B0502040204020203" pitchFamily="34" charset="0"/>
              </a:rPr>
              <a:t>Once we are done with the creation of style, we can use it for the </a:t>
            </a:r>
            <a:r>
              <a:rPr lang="en-US" b="0" i="0" u="none" strike="noStrike" dirty="0">
                <a:solidFill>
                  <a:srgbClr val="0088CC"/>
                </a:solidFill>
                <a:effectLst/>
                <a:cs typeface="Segoe UI" panose="020B0502040204020203" pitchFamily="34" charset="0"/>
                <a:hlinkClick r:id="rId2" tooltip="Android View and View Group with Examples"/>
              </a:rPr>
              <a:t>views</a:t>
            </a:r>
            <a:r>
              <a:rPr lang="en-US" b="0" i="0" dirty="0">
                <a:solidFill>
                  <a:srgbClr val="4E4E4E"/>
                </a:solidFill>
                <a:effectLst/>
                <a:cs typeface="Segoe UI" panose="020B0502040204020203" pitchFamily="34" charset="0"/>
              </a:rPr>
              <a:t> which are defined in the XML layout file with </a:t>
            </a:r>
            <a:r>
              <a:rPr lang="en-US" b="1" i="0" dirty="0">
                <a:solidFill>
                  <a:srgbClr val="4E4E4E"/>
                </a:solidFill>
                <a:effectLst/>
                <a:cs typeface="Segoe UI" panose="020B0502040204020203" pitchFamily="34" charset="0"/>
              </a:rPr>
              <a:t>style</a:t>
            </a:r>
            <a:r>
              <a:rPr lang="en-US" b="0" i="0" dirty="0">
                <a:solidFill>
                  <a:srgbClr val="4E4E4E"/>
                </a:solidFill>
                <a:effectLst/>
                <a:cs typeface="Segoe UI" panose="020B0502040204020203" pitchFamily="34" charset="0"/>
              </a:rPr>
              <a:t> attribute.</a:t>
            </a:r>
          </a:p>
          <a:p>
            <a:pPr algn="l"/>
            <a:r>
              <a:rPr lang="en-US" b="0" i="0" dirty="0">
                <a:solidFill>
                  <a:srgbClr val="4E4E4E"/>
                </a:solidFill>
                <a:effectLst/>
                <a:cs typeface="Segoe UI" panose="020B0502040204020203" pitchFamily="34" charset="0"/>
              </a:rPr>
              <a:t>Example of setting a style for the </a:t>
            </a:r>
            <a:r>
              <a:rPr lang="en-US" b="0" i="0" u="none" strike="noStrike" dirty="0">
                <a:solidFill>
                  <a:srgbClr val="0088CC"/>
                </a:solidFill>
                <a:effectLst/>
                <a:cs typeface="Segoe UI" panose="020B0502040204020203" pitchFamily="34" charset="0"/>
                <a:hlinkClick r:id="rId2" tooltip="Android View and View Group with Examples"/>
              </a:rPr>
              <a:t>views</a:t>
            </a:r>
            <a:r>
              <a:rPr lang="en-US" b="0" i="0" dirty="0">
                <a:solidFill>
                  <a:srgbClr val="4E4E4E"/>
                </a:solidFill>
                <a:effectLst/>
                <a:cs typeface="Segoe UI" panose="020B0502040204020203" pitchFamily="34" charset="0"/>
              </a:rPr>
              <a:t> in the XML layout.</a:t>
            </a:r>
          </a:p>
          <a:p>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TextView</a:t>
            </a:r>
            <a:br>
              <a:rPr lang="en-US" b="0" i="0" dirty="0">
                <a:solidFill>
                  <a:srgbClr val="000080"/>
                </a:solidFill>
                <a:effectLst/>
                <a:latin typeface="Consolas" panose="020B0609020204030204" pitchFamily="49" charset="0"/>
              </a:rPr>
            </a:br>
            <a:r>
              <a:rPr lang="en-US" b="0" i="0" dirty="0">
                <a:solidFill>
                  <a:srgbClr val="000080"/>
                </a:solidFill>
                <a:effectLst/>
                <a:latin typeface="Consolas" panose="020B0609020204030204" pitchFamily="49" charset="0"/>
              </a:rPr>
              <a:t>    </a:t>
            </a:r>
            <a:r>
              <a:rPr lang="en-US" b="0" i="0" dirty="0" err="1">
                <a:solidFill>
                  <a:srgbClr val="660E7A"/>
                </a:solidFill>
                <a:effectLst/>
                <a:latin typeface="Consolas" panose="020B0609020204030204" pitchFamily="49" charset="0"/>
              </a:rPr>
              <a:t>android</a:t>
            </a:r>
            <a:r>
              <a:rPr lang="en-US" b="0" i="0" dirty="0" err="1">
                <a:solidFill>
                  <a:srgbClr val="0000FF"/>
                </a:solidFill>
                <a:effectLst/>
                <a:latin typeface="Consolas" panose="020B0609020204030204" pitchFamily="49" charset="0"/>
              </a:rPr>
              <a:t>:id</a:t>
            </a:r>
            <a:r>
              <a:rPr lang="en-US" b="0" i="0" dirty="0">
                <a:solidFill>
                  <a:srgbClr val="0000FF"/>
                </a:solidFill>
                <a:effectLst/>
                <a:latin typeface="Consolas" panose="020B0609020204030204" pitchFamily="49" charset="0"/>
              </a:rPr>
              <a:t>=</a:t>
            </a:r>
            <a:r>
              <a:rPr lang="en-US" b="0" i="0" dirty="0">
                <a:solidFill>
                  <a:srgbClr val="880000"/>
                </a:solidFill>
                <a:effectLst/>
                <a:latin typeface="Consolas" panose="020B0609020204030204" pitchFamily="49" charset="0"/>
              </a:rPr>
              <a:t>"@+id/</a:t>
            </a:r>
            <a:r>
              <a:rPr lang="en-US" b="0" i="0" dirty="0" err="1">
                <a:solidFill>
                  <a:srgbClr val="880000"/>
                </a:solidFill>
                <a:effectLst/>
                <a:latin typeface="Consolas" panose="020B0609020204030204" pitchFamily="49" charset="0"/>
              </a:rPr>
              <a:t>txtResult</a:t>
            </a:r>
            <a:r>
              <a:rPr lang="en-US" b="0" i="0" dirty="0">
                <a:solidFill>
                  <a:srgbClr val="880000"/>
                </a:solidFill>
                <a:effectLst/>
                <a:latin typeface="Consolas" panose="020B0609020204030204" pitchFamily="49" charset="0"/>
              </a:rPr>
              <a:t>"</a:t>
            </a:r>
            <a:br>
              <a:rPr lang="en-US" b="0" i="0" dirty="0">
                <a:solidFill>
                  <a:srgbClr val="880000"/>
                </a:solidFill>
                <a:effectLst/>
                <a:latin typeface="Consolas" panose="020B0609020204030204" pitchFamily="49" charset="0"/>
              </a:rPr>
            </a:br>
            <a:r>
              <a:rPr lang="en-US" b="0" i="0" dirty="0">
                <a:solidFill>
                  <a:srgbClr val="880000"/>
                </a:solidFill>
                <a:effectLst/>
                <a:latin typeface="Consolas" panose="020B0609020204030204" pitchFamily="49" charset="0"/>
              </a:rPr>
              <a:t>    </a:t>
            </a:r>
            <a:r>
              <a:rPr lang="en-US" b="0" i="0" dirty="0" err="1">
                <a:solidFill>
                  <a:srgbClr val="660E7A"/>
                </a:solidFill>
                <a:effectLst/>
                <a:latin typeface="Consolas" panose="020B0609020204030204" pitchFamily="49" charset="0"/>
              </a:rPr>
              <a:t>android</a:t>
            </a:r>
            <a:r>
              <a:rPr lang="en-US" b="0" i="0" dirty="0" err="1">
                <a:solidFill>
                  <a:srgbClr val="0000FF"/>
                </a:solidFill>
                <a:effectLst/>
                <a:latin typeface="Consolas" panose="020B0609020204030204" pitchFamily="49" charset="0"/>
              </a:rPr>
              <a:t>:layout_width</a:t>
            </a:r>
            <a:r>
              <a:rPr lang="en-US" b="0" i="0" dirty="0">
                <a:solidFill>
                  <a:srgbClr val="0000FF"/>
                </a:solidFill>
                <a:effectLst/>
                <a:latin typeface="Consolas" panose="020B0609020204030204" pitchFamily="49" charset="0"/>
              </a:rPr>
              <a:t>=</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wrap_content</a:t>
            </a:r>
            <a:r>
              <a:rPr lang="en-US" b="0" i="0" dirty="0">
                <a:solidFill>
                  <a:srgbClr val="880000"/>
                </a:solidFill>
                <a:effectLst/>
                <a:latin typeface="Consolas" panose="020B0609020204030204" pitchFamily="49" charset="0"/>
              </a:rPr>
              <a:t>"</a:t>
            </a:r>
            <a:br>
              <a:rPr lang="en-US" b="0" i="0" dirty="0">
                <a:solidFill>
                  <a:srgbClr val="880000"/>
                </a:solidFill>
                <a:effectLst/>
                <a:latin typeface="Consolas" panose="020B0609020204030204" pitchFamily="49" charset="0"/>
              </a:rPr>
            </a:br>
            <a:r>
              <a:rPr lang="en-US" b="0" i="0" dirty="0">
                <a:solidFill>
                  <a:srgbClr val="880000"/>
                </a:solidFill>
                <a:effectLst/>
                <a:latin typeface="Consolas" panose="020B0609020204030204" pitchFamily="49" charset="0"/>
              </a:rPr>
              <a:t>    </a:t>
            </a:r>
            <a:r>
              <a:rPr lang="en-US" b="0" i="0" dirty="0" err="1">
                <a:solidFill>
                  <a:srgbClr val="660E7A"/>
                </a:solidFill>
                <a:effectLst/>
                <a:latin typeface="Consolas" panose="020B0609020204030204" pitchFamily="49" charset="0"/>
              </a:rPr>
              <a:t>android</a:t>
            </a:r>
            <a:r>
              <a:rPr lang="en-US" b="0" i="0" dirty="0" err="1">
                <a:solidFill>
                  <a:srgbClr val="0000FF"/>
                </a:solidFill>
                <a:effectLst/>
                <a:latin typeface="Consolas" panose="020B0609020204030204" pitchFamily="49" charset="0"/>
              </a:rPr>
              <a:t>:layout_height</a:t>
            </a:r>
            <a:r>
              <a:rPr lang="en-US" b="0" i="0" dirty="0">
                <a:solidFill>
                  <a:srgbClr val="0000FF"/>
                </a:solidFill>
                <a:effectLst/>
                <a:latin typeface="Consolas" panose="020B0609020204030204" pitchFamily="49" charset="0"/>
              </a:rPr>
              <a:t>=</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wrap_content</a:t>
            </a:r>
            <a:r>
              <a:rPr lang="en-US" b="0" i="0" dirty="0">
                <a:solidFill>
                  <a:srgbClr val="880000"/>
                </a:solidFill>
                <a:effectLst/>
                <a:latin typeface="Consolas" panose="020B0609020204030204" pitchFamily="49" charset="0"/>
              </a:rPr>
              <a:t>"</a:t>
            </a:r>
            <a:br>
              <a:rPr lang="en-US" b="0" i="0" dirty="0">
                <a:solidFill>
                  <a:srgbClr val="880000"/>
                </a:solidFill>
                <a:effectLst/>
                <a:latin typeface="Consolas" panose="020B0609020204030204" pitchFamily="49" charset="0"/>
              </a:rPr>
            </a:br>
            <a:r>
              <a:rPr lang="en-US" b="0" i="0" dirty="0">
                <a:solidFill>
                  <a:srgbClr val="880000"/>
                </a:solidFill>
                <a:effectLst/>
                <a:latin typeface="Consolas" panose="020B0609020204030204" pitchFamily="49" charset="0"/>
              </a:rPr>
              <a:t>    </a:t>
            </a:r>
            <a:r>
              <a:rPr lang="en-US" b="0" i="0" dirty="0">
                <a:solidFill>
                  <a:srgbClr val="0000FF"/>
                </a:solidFill>
                <a:effectLst/>
                <a:latin typeface="Consolas" panose="020B0609020204030204" pitchFamily="49" charset="0"/>
              </a:rPr>
              <a:t>style=</a:t>
            </a:r>
            <a:r>
              <a:rPr lang="en-US" b="0" i="0" dirty="0">
                <a:solidFill>
                  <a:srgbClr val="880000"/>
                </a:solidFill>
                <a:effectLst/>
                <a:latin typeface="Consolas" panose="020B0609020204030204" pitchFamily="49" charset="0"/>
              </a:rPr>
              <a:t>"@style/</a:t>
            </a:r>
            <a:r>
              <a:rPr lang="en-US" b="0" i="0" dirty="0" err="1">
                <a:solidFill>
                  <a:srgbClr val="880000"/>
                </a:solidFill>
                <a:effectLst/>
                <a:latin typeface="Consolas" panose="020B0609020204030204" pitchFamily="49" charset="0"/>
              </a:rPr>
              <a:t>TextviewStyle</a:t>
            </a:r>
            <a:r>
              <a:rPr lang="en-US" b="0" i="0" dirty="0">
                <a:solidFill>
                  <a:srgbClr val="880000"/>
                </a:solidFill>
                <a:effectLst/>
                <a:latin typeface="Consolas" panose="020B0609020204030204" pitchFamily="49" charset="0"/>
              </a:rPr>
              <a:t>"</a:t>
            </a:r>
            <a:br>
              <a:rPr lang="en-US" b="0" i="0" dirty="0">
                <a:solidFill>
                  <a:srgbClr val="880000"/>
                </a:solidFill>
                <a:effectLst/>
                <a:latin typeface="Consolas" panose="020B0609020204030204" pitchFamily="49" charset="0"/>
              </a:rPr>
            </a:br>
            <a:r>
              <a:rPr lang="en-US" b="0" i="0" dirty="0">
                <a:solidFill>
                  <a:srgbClr val="880000"/>
                </a:solidFill>
                <a:effectLst/>
                <a:latin typeface="Consolas" panose="020B0609020204030204" pitchFamily="49" charset="0"/>
              </a:rPr>
              <a:t>    </a:t>
            </a:r>
            <a:r>
              <a:rPr lang="en-US" b="0" i="0" dirty="0" err="1">
                <a:solidFill>
                  <a:srgbClr val="660E7A"/>
                </a:solidFill>
                <a:effectLst/>
                <a:latin typeface="Consolas" panose="020B0609020204030204" pitchFamily="49" charset="0"/>
              </a:rPr>
              <a:t>android</a:t>
            </a:r>
            <a:r>
              <a:rPr lang="en-US" b="0" i="0" dirty="0" err="1">
                <a:solidFill>
                  <a:srgbClr val="0000FF"/>
                </a:solidFill>
                <a:effectLst/>
                <a:latin typeface="Consolas" panose="020B0609020204030204" pitchFamily="49" charset="0"/>
              </a:rPr>
              <a:t>:text</a:t>
            </a:r>
            <a:r>
              <a:rPr lang="en-US" b="0" i="0" dirty="0">
                <a:solidFill>
                  <a:srgbClr val="0000FF"/>
                </a:solidFill>
                <a:effectLst/>
                <a:latin typeface="Consolas" panose="020B0609020204030204" pitchFamily="49" charset="0"/>
              </a:rPr>
              <a:t>=</a:t>
            </a:r>
            <a:r>
              <a:rPr lang="en-US" b="0" i="0" dirty="0">
                <a:solidFill>
                  <a:srgbClr val="880000"/>
                </a:solidFill>
                <a:effectLst/>
                <a:latin typeface="Consolas" panose="020B0609020204030204" pitchFamily="49" charset="0"/>
              </a:rPr>
              <a:t>"Welcome to </a:t>
            </a:r>
            <a:r>
              <a:rPr lang="en-US" b="0" i="0" dirty="0" err="1">
                <a:solidFill>
                  <a:srgbClr val="880000"/>
                </a:solidFill>
                <a:effectLst/>
                <a:latin typeface="Consolas" panose="020B0609020204030204" pitchFamily="49" charset="0"/>
              </a:rPr>
              <a:t>Tutlane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endParaRPr lang="en-US" dirty="0"/>
          </a:p>
        </p:txBody>
      </p:sp>
    </p:spTree>
    <p:extLst>
      <p:ext uri="{BB962C8B-B14F-4D97-AF65-F5344CB8AC3E}">
        <p14:creationId xmlns:p14="http://schemas.microsoft.com/office/powerpoint/2010/main" val="422994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21EAA-DC84-7757-632B-9BF512B29BA3}"/>
              </a:ext>
            </a:extLst>
          </p:cNvPr>
          <p:cNvSpPr>
            <a:spLocks noGrp="1"/>
          </p:cNvSpPr>
          <p:nvPr>
            <p:ph type="title"/>
          </p:nvPr>
        </p:nvSpPr>
        <p:spPr/>
        <p:txBody>
          <a:bodyPr/>
          <a:lstStyle/>
          <a:p>
            <a:r>
              <a:rPr lang="en-US" b="0" i="0" dirty="0">
                <a:solidFill>
                  <a:srgbClr val="4E4E4E"/>
                </a:solidFill>
                <a:effectLst/>
                <a:latin typeface="Segoe UI" panose="020B0502040204020203" pitchFamily="34" charset="0"/>
              </a:rPr>
              <a:t>Android Style Inheritance</a:t>
            </a:r>
            <a:br>
              <a:rPr lang="en-US" b="0" i="0" dirty="0">
                <a:solidFill>
                  <a:srgbClr val="4E4E4E"/>
                </a:solidFill>
                <a:effectLst/>
                <a:latin typeface="Segoe UI" panose="020B0502040204020203" pitchFamily="34" charset="0"/>
              </a:rPr>
            </a:br>
            <a:endParaRPr lang="en-US" dirty="0"/>
          </a:p>
        </p:txBody>
      </p:sp>
      <p:sp>
        <p:nvSpPr>
          <p:cNvPr id="3" name="Content Placeholder 2">
            <a:extLst>
              <a:ext uri="{FF2B5EF4-FFF2-40B4-BE49-F238E27FC236}">
                <a16:creationId xmlns:a16="http://schemas.microsoft.com/office/drawing/2014/main" id="{45720464-E5AA-CAF0-A339-00D6164ADC01}"/>
              </a:ext>
            </a:extLst>
          </p:cNvPr>
          <p:cNvSpPr>
            <a:spLocks noGrp="1"/>
          </p:cNvSpPr>
          <p:nvPr>
            <p:ph idx="1"/>
          </p:nvPr>
        </p:nvSpPr>
        <p:spPr>
          <a:xfrm>
            <a:off x="838200" y="1333500"/>
            <a:ext cx="10515600" cy="5524500"/>
          </a:xfrm>
        </p:spPr>
        <p:txBody>
          <a:bodyPr>
            <a:normAutofit fontScale="92500"/>
          </a:bodyPr>
          <a:lstStyle/>
          <a:p>
            <a:pPr algn="just"/>
            <a:r>
              <a:rPr lang="en-US" b="0" i="0" dirty="0">
                <a:solidFill>
                  <a:srgbClr val="4E4E4E"/>
                </a:solidFill>
                <a:effectLst/>
                <a:cs typeface="Segoe UI" panose="020B0502040204020203" pitchFamily="34" charset="0"/>
              </a:rPr>
              <a:t>In android, by using </a:t>
            </a:r>
            <a:r>
              <a:rPr lang="en-US" b="1" i="0" dirty="0">
                <a:solidFill>
                  <a:srgbClr val="4E4E4E"/>
                </a:solidFill>
                <a:effectLst/>
                <a:cs typeface="Segoe UI" panose="020B0502040204020203" pitchFamily="34" charset="0"/>
              </a:rPr>
              <a:t>parent</a:t>
            </a:r>
            <a:r>
              <a:rPr lang="en-US" b="0" i="0" dirty="0">
                <a:solidFill>
                  <a:srgbClr val="4E4E4E"/>
                </a:solidFill>
                <a:effectLst/>
                <a:cs typeface="Segoe UI" panose="020B0502040204020203" pitchFamily="34" charset="0"/>
              </a:rPr>
              <a:t> attribute in </a:t>
            </a:r>
            <a:r>
              <a:rPr lang="en-US" b="1" i="0" dirty="0">
                <a:solidFill>
                  <a:srgbClr val="4E4E4E"/>
                </a:solidFill>
                <a:effectLst/>
                <a:cs typeface="Segoe UI" panose="020B0502040204020203" pitchFamily="34" charset="0"/>
              </a:rPr>
              <a:t>&lt;style&gt;</a:t>
            </a:r>
            <a:r>
              <a:rPr lang="en-US" b="0" i="0" dirty="0">
                <a:solidFill>
                  <a:srgbClr val="4E4E4E"/>
                </a:solidFill>
                <a:effectLst/>
                <a:cs typeface="Segoe UI" panose="020B0502040204020203" pitchFamily="34" charset="0"/>
              </a:rPr>
              <a:t> element we can inherit the properties from an existing style and define only the attributes that we want to change or add. We can inherit the styles that we created ourselves or from the styles that are built into the platform.</a:t>
            </a:r>
          </a:p>
          <a:p>
            <a:pPr algn="l"/>
            <a:r>
              <a:rPr lang="en-US" b="0" i="0" dirty="0">
                <a:solidFill>
                  <a:srgbClr val="4E4E4E"/>
                </a:solidFill>
                <a:effectLst/>
                <a:cs typeface="Segoe UI" panose="020B0502040204020203" pitchFamily="34" charset="0"/>
              </a:rPr>
              <a:t> Following is the example to inherit the android platform’s default </a:t>
            </a:r>
            <a:r>
              <a:rPr lang="en-US" b="0" i="0" u="none" strike="noStrike" dirty="0">
                <a:solidFill>
                  <a:srgbClr val="0088CC"/>
                </a:solidFill>
                <a:effectLst/>
                <a:cs typeface="Segoe UI" panose="020B0502040204020203" pitchFamily="34" charset="0"/>
                <a:hlinkClick r:id="rId2" tooltip="Android TextView Control with Examples"/>
              </a:rPr>
              <a:t>TextView</a:t>
            </a:r>
            <a:r>
              <a:rPr lang="en-US" b="0" i="0" dirty="0">
                <a:solidFill>
                  <a:srgbClr val="4E4E4E"/>
                </a:solidFill>
                <a:effectLst/>
                <a:cs typeface="Segoe UI" panose="020B0502040204020203" pitchFamily="34" charset="0"/>
              </a:rPr>
              <a:t> style (</a:t>
            </a:r>
            <a:r>
              <a:rPr lang="en-US" b="0" i="0" dirty="0">
                <a:solidFill>
                  <a:srgbClr val="008000"/>
                </a:solidFill>
                <a:effectLst/>
                <a:cs typeface="Segoe UI" panose="020B0502040204020203" pitchFamily="34" charset="0"/>
              </a:rPr>
              <a:t>@android:style/Widget.TextView</a:t>
            </a:r>
            <a:r>
              <a:rPr lang="en-US" b="0" i="0" dirty="0">
                <a:solidFill>
                  <a:srgbClr val="4E4E4E"/>
                </a:solidFill>
                <a:effectLst/>
                <a:cs typeface="Segoe UI" panose="020B0502040204020203" pitchFamily="34" charset="0"/>
              </a:rPr>
              <a:t>) and modify it.</a:t>
            </a:r>
          </a:p>
          <a:p>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style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TextviewStyle</a:t>
            </a:r>
            <a:r>
              <a:rPr lang="en-US" b="0" i="0" dirty="0">
                <a:solidFill>
                  <a:srgbClr val="880000"/>
                </a:solidFill>
                <a:effectLst/>
                <a:latin typeface="Consolas" panose="020B0609020204030204" pitchFamily="49" charset="0"/>
              </a:rPr>
              <a:t>" </a:t>
            </a:r>
            <a:r>
              <a:rPr lang="en-US" b="0" i="0" dirty="0">
                <a:solidFill>
                  <a:srgbClr val="0000FF"/>
                </a:solidFill>
                <a:effectLst/>
                <a:latin typeface="Consolas" panose="020B0609020204030204" pitchFamily="49" charset="0"/>
              </a:rPr>
              <a:t>parent=</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android:style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Widget.TextView</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android:textColor</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&gt;#86AD33&lt;/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android:textStyle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&gt;bold&lt;/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android:textSize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&gt;20dp&lt;/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style</a:t>
            </a:r>
            <a:r>
              <a:rPr lang="en-US" b="0" i="0" dirty="0">
                <a:solidFill>
                  <a:srgbClr val="333333"/>
                </a:solidFill>
                <a:effectLst/>
                <a:latin typeface="Consolas" panose="020B0609020204030204" pitchFamily="49" charset="0"/>
              </a:rPr>
              <a:t>&gt;</a:t>
            </a:r>
          </a:p>
          <a:p>
            <a:pPr algn="just"/>
            <a:r>
              <a:rPr lang="en-US" b="0" i="0" dirty="0">
                <a:solidFill>
                  <a:srgbClr val="4E4E4E"/>
                </a:solidFill>
                <a:effectLst/>
              </a:rPr>
              <a:t>If you observe above code snippet, we are inheriting built-in platform style </a:t>
            </a:r>
            <a:r>
              <a:rPr lang="en-US" b="1" i="0" dirty="0" err="1">
                <a:solidFill>
                  <a:srgbClr val="4E4E4E"/>
                </a:solidFill>
                <a:effectLst/>
              </a:rPr>
              <a:t>Widget.TextView</a:t>
            </a:r>
            <a:r>
              <a:rPr lang="en-US" b="0" i="0" dirty="0">
                <a:solidFill>
                  <a:srgbClr val="4E4E4E"/>
                </a:solidFill>
                <a:effectLst/>
              </a:rPr>
              <a:t> using </a:t>
            </a:r>
            <a:r>
              <a:rPr lang="en-US" b="1" i="0" dirty="0">
                <a:solidFill>
                  <a:srgbClr val="4E4E4E"/>
                </a:solidFill>
                <a:effectLst/>
              </a:rPr>
              <a:t>parent</a:t>
            </a:r>
            <a:r>
              <a:rPr lang="en-US" b="0" i="0" dirty="0">
                <a:solidFill>
                  <a:srgbClr val="4E4E4E"/>
                </a:solidFill>
                <a:effectLst/>
              </a:rPr>
              <a:t> attribute in </a:t>
            </a:r>
            <a:r>
              <a:rPr lang="en-US" b="1" i="0" dirty="0">
                <a:solidFill>
                  <a:srgbClr val="4E4E4E"/>
                </a:solidFill>
                <a:effectLst/>
              </a:rPr>
              <a:t>&lt;style&gt;</a:t>
            </a:r>
            <a:r>
              <a:rPr lang="en-US" b="0" i="0" dirty="0">
                <a:solidFill>
                  <a:srgbClr val="4E4E4E"/>
                </a:solidFill>
                <a:effectLst/>
              </a:rPr>
              <a:t> element.</a:t>
            </a:r>
            <a:endParaRPr lang="en-US" dirty="0"/>
          </a:p>
        </p:txBody>
      </p:sp>
    </p:spTree>
    <p:extLst>
      <p:ext uri="{BB962C8B-B14F-4D97-AF65-F5344CB8AC3E}">
        <p14:creationId xmlns:p14="http://schemas.microsoft.com/office/powerpoint/2010/main" val="788972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1E978-5398-0171-EF57-49E9F0C80699}"/>
              </a:ext>
            </a:extLst>
          </p:cNvPr>
          <p:cNvSpPr>
            <a:spLocks noGrp="1"/>
          </p:cNvSpPr>
          <p:nvPr>
            <p:ph type="title"/>
          </p:nvPr>
        </p:nvSpPr>
        <p:spPr/>
        <p:txBody>
          <a:bodyPr/>
          <a:lstStyle/>
          <a:p>
            <a:r>
              <a:rPr lang="en-US" b="1" dirty="0"/>
              <a:t>Inherit Self Defined Style</a:t>
            </a:r>
          </a:p>
        </p:txBody>
      </p:sp>
      <p:sp>
        <p:nvSpPr>
          <p:cNvPr id="3" name="Content Placeholder 2">
            <a:extLst>
              <a:ext uri="{FF2B5EF4-FFF2-40B4-BE49-F238E27FC236}">
                <a16:creationId xmlns:a16="http://schemas.microsoft.com/office/drawing/2014/main" id="{58DF7AD5-80F2-8328-66D8-62190A55C618}"/>
              </a:ext>
            </a:extLst>
          </p:cNvPr>
          <p:cNvSpPr>
            <a:spLocks noGrp="1"/>
          </p:cNvSpPr>
          <p:nvPr>
            <p:ph idx="1"/>
          </p:nvPr>
        </p:nvSpPr>
        <p:spPr>
          <a:xfrm>
            <a:off x="838200" y="1825624"/>
            <a:ext cx="10687050" cy="5032375"/>
          </a:xfrm>
        </p:spPr>
        <p:txBody>
          <a:bodyPr>
            <a:normAutofit fontScale="92500" lnSpcReduction="10000"/>
          </a:bodyPr>
          <a:lstStyle/>
          <a:p>
            <a:pPr algn="just"/>
            <a:r>
              <a:rPr lang="en-US" b="0" i="0" dirty="0">
                <a:solidFill>
                  <a:srgbClr val="4E4E4E"/>
                </a:solidFill>
                <a:effectLst/>
                <a:latin typeface="Segoe UI" panose="020B0502040204020203" pitchFamily="34" charset="0"/>
              </a:rPr>
              <a:t>In android, we can inherit the styles that we defined our self. To inherit our styles we don’t need to use </a:t>
            </a:r>
            <a:r>
              <a:rPr lang="en-US" b="1" i="0" dirty="0">
                <a:solidFill>
                  <a:srgbClr val="4E4E4E"/>
                </a:solidFill>
                <a:effectLst/>
                <a:latin typeface="Segoe UI" panose="020B0502040204020203" pitchFamily="34" charset="0"/>
              </a:rPr>
              <a:t>parent</a:t>
            </a:r>
            <a:r>
              <a:rPr lang="en-US" b="0" i="0" dirty="0">
                <a:solidFill>
                  <a:srgbClr val="4E4E4E"/>
                </a:solidFill>
                <a:effectLst/>
                <a:latin typeface="Segoe UI" panose="020B0502040204020203" pitchFamily="34" charset="0"/>
              </a:rPr>
              <a:t> attribute instead, we can use dot notation by prefixing the name of the style that we want to inherit to the name of our new style, separated by a period. </a:t>
            </a:r>
          </a:p>
          <a:p>
            <a:pPr algn="just"/>
            <a:r>
              <a:rPr lang="en-US" b="1" dirty="0">
                <a:solidFill>
                  <a:srgbClr val="4E4E4E"/>
                </a:solidFill>
                <a:latin typeface="Segoe UI" panose="020B0502040204020203" pitchFamily="34" charset="0"/>
              </a:rPr>
              <a:t>Example</a:t>
            </a:r>
          </a:p>
          <a:p>
            <a:pPr marL="0" indent="0">
              <a:buNone/>
            </a:pPr>
            <a:r>
              <a:rPr lang="en-US" b="0" i="0" dirty="0">
                <a:solidFill>
                  <a:srgbClr val="333333"/>
                </a:solidFill>
                <a:effectLst/>
              </a:rPr>
              <a:t>&lt;</a:t>
            </a:r>
            <a:r>
              <a:rPr lang="en-US" b="0" i="0" dirty="0">
                <a:solidFill>
                  <a:srgbClr val="000080"/>
                </a:solidFill>
                <a:effectLst/>
              </a:rPr>
              <a:t>style </a:t>
            </a:r>
            <a:r>
              <a:rPr lang="en-US" b="0" i="0" dirty="0">
                <a:solidFill>
                  <a:srgbClr val="0000FF"/>
                </a:solidFill>
                <a:effectLst/>
              </a:rPr>
              <a:t>name=</a:t>
            </a:r>
            <a:r>
              <a:rPr lang="en-US" b="0" i="0" dirty="0">
                <a:solidFill>
                  <a:srgbClr val="880000"/>
                </a:solidFill>
                <a:effectLst/>
              </a:rPr>
              <a:t>"</a:t>
            </a:r>
            <a:r>
              <a:rPr lang="en-US" b="0" i="0" dirty="0" err="1">
                <a:solidFill>
                  <a:srgbClr val="880000"/>
                </a:solidFill>
                <a:effectLst/>
              </a:rPr>
              <a:t>TextviewStyle</a:t>
            </a:r>
            <a:r>
              <a:rPr lang="en-US" b="0" i="0" dirty="0">
                <a:solidFill>
                  <a:srgbClr val="880000"/>
                </a:solidFill>
                <a:effectLst/>
              </a:rPr>
              <a:t>" </a:t>
            </a:r>
            <a:r>
              <a:rPr lang="en-US" b="0" i="0" dirty="0">
                <a:solidFill>
                  <a:srgbClr val="0000FF"/>
                </a:solidFill>
                <a:effectLst/>
              </a:rPr>
              <a:t>parent=</a:t>
            </a:r>
            <a:r>
              <a:rPr lang="en-US" b="0" i="0" dirty="0">
                <a:solidFill>
                  <a:srgbClr val="880000"/>
                </a:solidFill>
                <a:effectLst/>
              </a:rPr>
              <a:t>"@</a:t>
            </a:r>
            <a:r>
              <a:rPr lang="en-US" b="0" i="0" dirty="0" err="1">
                <a:solidFill>
                  <a:srgbClr val="880000"/>
                </a:solidFill>
                <a:effectLst/>
              </a:rPr>
              <a:t>android:style</a:t>
            </a:r>
            <a:r>
              <a:rPr lang="en-US" b="0" i="0" dirty="0">
                <a:solidFill>
                  <a:srgbClr val="880000"/>
                </a:solidFill>
                <a:effectLst/>
              </a:rPr>
              <a:t>/</a:t>
            </a:r>
            <a:r>
              <a:rPr lang="en-US" b="0" i="0" dirty="0" err="1">
                <a:solidFill>
                  <a:srgbClr val="880000"/>
                </a:solidFill>
                <a:effectLst/>
              </a:rPr>
              <a:t>Widget.TextView</a:t>
            </a:r>
            <a:r>
              <a:rPr lang="en-US" b="0" i="0" dirty="0">
                <a:solidFill>
                  <a:srgbClr val="880000"/>
                </a:solidFill>
                <a:effectLst/>
              </a:rPr>
              <a:t>"</a:t>
            </a:r>
            <a:r>
              <a:rPr lang="en-US" b="0" i="0" dirty="0">
                <a:solidFill>
                  <a:srgbClr val="333333"/>
                </a:solidFill>
                <a:effectLst/>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android:layout_width</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r>
              <a:rPr lang="en-US" b="0" i="0" dirty="0" err="1">
                <a:solidFill>
                  <a:srgbClr val="333333"/>
                </a:solidFill>
                <a:effectLst/>
                <a:latin typeface="Consolas" panose="020B0609020204030204" pitchFamily="49" charset="0"/>
              </a:rPr>
              <a:t>wrap_content</a:t>
            </a: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android:layout_height</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a:t>
            </a:r>
            <a:r>
              <a:rPr lang="en-US" b="0" i="0" dirty="0" err="1">
                <a:solidFill>
                  <a:srgbClr val="333333"/>
                </a:solidFill>
                <a:effectLst/>
                <a:latin typeface="Consolas" panose="020B0609020204030204" pitchFamily="49" charset="0"/>
              </a:rPr>
              <a:t>wrap_content</a:t>
            </a: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android:textColor</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&gt;#86AD33&lt;/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android:textStyle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&gt;bold&lt;/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android:textSize</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&gt;20dp&lt;/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android:layout_marginTop</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&gt;12dp&lt;/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    &lt;</a:t>
            </a:r>
            <a:r>
              <a:rPr lang="en-US" b="0" i="0" dirty="0">
                <a:solidFill>
                  <a:srgbClr val="000080"/>
                </a:solidFill>
                <a:effectLst/>
                <a:latin typeface="Consolas" panose="020B0609020204030204" pitchFamily="49" charset="0"/>
              </a:rPr>
              <a:t>item </a:t>
            </a:r>
            <a:r>
              <a:rPr lang="en-US" b="0" i="0" dirty="0">
                <a:solidFill>
                  <a:srgbClr val="0000FF"/>
                </a:solidFill>
                <a:effectLst/>
                <a:latin typeface="Consolas" panose="020B0609020204030204" pitchFamily="49" charset="0"/>
              </a:rPr>
              <a:t>name=</a:t>
            </a:r>
            <a:r>
              <a:rPr lang="en-US" b="0" i="0" dirty="0">
                <a:solidFill>
                  <a:srgbClr val="880000"/>
                </a:solidFill>
                <a:effectLst/>
                <a:latin typeface="Consolas" panose="020B0609020204030204" pitchFamily="49" charset="0"/>
              </a:rPr>
              <a:t>"</a:t>
            </a:r>
            <a:r>
              <a:rPr lang="en-US" b="0" i="0" dirty="0" err="1">
                <a:solidFill>
                  <a:srgbClr val="880000"/>
                </a:solidFill>
                <a:effectLst/>
                <a:latin typeface="Consolas" panose="020B0609020204030204" pitchFamily="49" charset="0"/>
              </a:rPr>
              <a:t>android:layout_marginLeft</a:t>
            </a:r>
            <a:r>
              <a:rPr lang="en-US" b="0" i="0" dirty="0">
                <a:solidFill>
                  <a:srgbClr val="880000"/>
                </a:solidFill>
                <a:effectLst/>
                <a:latin typeface="Consolas" panose="020B0609020204030204" pitchFamily="49" charset="0"/>
              </a:rPr>
              <a:t>"</a:t>
            </a:r>
            <a:r>
              <a:rPr lang="en-US" b="0" i="0" dirty="0">
                <a:solidFill>
                  <a:srgbClr val="333333"/>
                </a:solidFill>
                <a:effectLst/>
                <a:latin typeface="Consolas" panose="020B0609020204030204" pitchFamily="49" charset="0"/>
              </a:rPr>
              <a:t>&gt;100dp&lt;/</a:t>
            </a:r>
            <a:r>
              <a:rPr lang="en-US" b="0" i="0" dirty="0">
                <a:solidFill>
                  <a:srgbClr val="000080"/>
                </a:solidFill>
                <a:effectLst/>
                <a:latin typeface="Consolas" panose="020B0609020204030204" pitchFamily="49" charset="0"/>
              </a:rPr>
              <a:t>item</a:t>
            </a:r>
            <a:r>
              <a:rPr lang="en-US" b="0" i="0" dirty="0">
                <a:solidFill>
                  <a:srgbClr val="333333"/>
                </a:solidFill>
                <a:effectLst/>
                <a:latin typeface="Consolas" panose="020B0609020204030204" pitchFamily="49" charset="0"/>
              </a:rPr>
              <a:t>&gt;</a:t>
            </a:r>
            <a:br>
              <a:rPr lang="en-US" b="0" i="0" dirty="0">
                <a:solidFill>
                  <a:srgbClr val="333333"/>
                </a:solidFill>
                <a:effectLst/>
                <a:latin typeface="Consolas" panose="020B0609020204030204" pitchFamily="49" charset="0"/>
              </a:rPr>
            </a:br>
            <a:r>
              <a:rPr lang="en-US" b="0" i="0" dirty="0">
                <a:solidFill>
                  <a:srgbClr val="333333"/>
                </a:solidFill>
                <a:effectLst/>
                <a:latin typeface="Consolas" panose="020B0609020204030204" pitchFamily="49" charset="0"/>
              </a:rPr>
              <a:t>&lt;/</a:t>
            </a:r>
            <a:r>
              <a:rPr lang="en-US" b="0" i="0" dirty="0">
                <a:solidFill>
                  <a:srgbClr val="000080"/>
                </a:solidFill>
                <a:effectLst/>
                <a:latin typeface="Consolas" panose="020B0609020204030204" pitchFamily="49" charset="0"/>
              </a:rPr>
              <a:t>style</a:t>
            </a:r>
            <a:r>
              <a:rPr lang="en-US" b="0" i="0" dirty="0">
                <a:solidFill>
                  <a:srgbClr val="333333"/>
                </a:solidFill>
                <a:effectLst/>
                <a:latin typeface="Consolas" panose="020B0609020204030204" pitchFamily="49" charset="0"/>
              </a:rPr>
              <a:t>&gt;</a:t>
            </a:r>
            <a:endParaRPr lang="en-US" b="1" dirty="0"/>
          </a:p>
        </p:txBody>
      </p:sp>
    </p:spTree>
    <p:extLst>
      <p:ext uri="{BB962C8B-B14F-4D97-AF65-F5344CB8AC3E}">
        <p14:creationId xmlns:p14="http://schemas.microsoft.com/office/powerpoint/2010/main" val="766781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A4880-3DA6-AD16-0D09-9094421E720B}"/>
              </a:ext>
            </a:extLst>
          </p:cNvPr>
          <p:cNvSpPr>
            <a:spLocks noGrp="1"/>
          </p:cNvSpPr>
          <p:nvPr>
            <p:ph type="title"/>
          </p:nvPr>
        </p:nvSpPr>
        <p:spPr>
          <a:xfrm>
            <a:off x="838200" y="365126"/>
            <a:ext cx="10515600" cy="749300"/>
          </a:xfrm>
        </p:spPr>
        <p:txBody>
          <a:bodyPr/>
          <a:lstStyle/>
          <a:p>
            <a:r>
              <a:rPr lang="en-US" b="1" dirty="0"/>
              <a:t>Example</a:t>
            </a:r>
          </a:p>
        </p:txBody>
      </p:sp>
      <p:sp>
        <p:nvSpPr>
          <p:cNvPr id="3" name="Content Placeholder 2">
            <a:extLst>
              <a:ext uri="{FF2B5EF4-FFF2-40B4-BE49-F238E27FC236}">
                <a16:creationId xmlns:a16="http://schemas.microsoft.com/office/drawing/2014/main" id="{F8A0EEB9-9426-DB65-ED78-644158462540}"/>
              </a:ext>
            </a:extLst>
          </p:cNvPr>
          <p:cNvSpPr>
            <a:spLocks noGrp="1"/>
          </p:cNvSpPr>
          <p:nvPr>
            <p:ph idx="1"/>
          </p:nvPr>
        </p:nvSpPr>
        <p:spPr>
          <a:xfrm>
            <a:off x="0" y="1114426"/>
            <a:ext cx="12115799" cy="5743574"/>
          </a:xfrm>
        </p:spPr>
        <p:txBody>
          <a:bodyPr>
            <a:normAutofit fontScale="92500" lnSpcReduction="20000"/>
          </a:bodyPr>
          <a:lstStyle/>
          <a:p>
            <a:br>
              <a:rPr lang="en-US" b="0" i="0" dirty="0">
                <a:solidFill>
                  <a:srgbClr val="333333"/>
                </a:solidFill>
                <a:effectLst/>
                <a:latin typeface="Consolas" panose="020B0609020204030204" pitchFamily="49" charset="0"/>
              </a:rPr>
            </a:br>
            <a:r>
              <a:rPr lang="en-US" sz="3000" b="0" i="0" dirty="0">
                <a:solidFill>
                  <a:srgbClr val="333333"/>
                </a:solidFill>
                <a:effectLst/>
              </a:rPr>
              <a:t>&lt;</a:t>
            </a:r>
            <a:r>
              <a:rPr lang="en-US" sz="3000" b="0" i="0" dirty="0">
                <a:solidFill>
                  <a:srgbClr val="000080"/>
                </a:solidFill>
                <a:effectLst/>
              </a:rPr>
              <a:t>style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TextviewStyle</a:t>
            </a:r>
            <a:r>
              <a:rPr lang="en-US" sz="3000" b="0" i="0" dirty="0">
                <a:solidFill>
                  <a:srgbClr val="880000"/>
                </a:solidFill>
                <a:effectLst/>
              </a:rPr>
              <a:t>" </a:t>
            </a:r>
            <a:r>
              <a:rPr lang="en-US" sz="3000" b="0" i="0" dirty="0">
                <a:solidFill>
                  <a:srgbClr val="0000FF"/>
                </a:solidFill>
                <a:effectLst/>
              </a:rPr>
              <a:t>parent=</a:t>
            </a:r>
            <a:r>
              <a:rPr lang="en-US" sz="3000" b="0" i="0" dirty="0">
                <a:solidFill>
                  <a:srgbClr val="880000"/>
                </a:solidFill>
                <a:effectLst/>
              </a:rPr>
              <a:t>"@</a:t>
            </a:r>
            <a:r>
              <a:rPr lang="en-US" sz="3000" b="0" i="0" dirty="0" err="1">
                <a:solidFill>
                  <a:srgbClr val="880000"/>
                </a:solidFill>
                <a:effectLst/>
              </a:rPr>
              <a:t>android:style</a:t>
            </a:r>
            <a:r>
              <a:rPr lang="en-US" sz="3000" b="0" i="0" dirty="0">
                <a:solidFill>
                  <a:srgbClr val="880000"/>
                </a:solidFill>
                <a:effectLst/>
              </a:rPr>
              <a:t>/</a:t>
            </a:r>
            <a:r>
              <a:rPr lang="en-US" sz="3000" b="0" i="0" dirty="0" err="1">
                <a:solidFill>
                  <a:srgbClr val="880000"/>
                </a:solidFill>
                <a:effectLst/>
              </a:rPr>
              <a:t>Widget.TextView</a:t>
            </a:r>
            <a:r>
              <a:rPr lang="en-US" sz="3000" b="0" i="0" dirty="0">
                <a:solidFill>
                  <a:srgbClr val="880000"/>
                </a:solidFill>
                <a:effectLst/>
              </a:rPr>
              <a:t>"</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android:layout_width</a:t>
            </a:r>
            <a:r>
              <a:rPr lang="en-US" sz="3000" b="0" i="0" dirty="0">
                <a:solidFill>
                  <a:srgbClr val="880000"/>
                </a:solidFill>
                <a:effectLst/>
              </a:rPr>
              <a:t>"</a:t>
            </a:r>
            <a:r>
              <a:rPr lang="en-US" sz="3000" b="0" i="0" dirty="0">
                <a:solidFill>
                  <a:srgbClr val="333333"/>
                </a:solidFill>
                <a:effectLst/>
              </a:rPr>
              <a:t>&gt;</a:t>
            </a:r>
            <a:r>
              <a:rPr lang="en-US" sz="3000" b="0" i="0" dirty="0" err="1">
                <a:solidFill>
                  <a:srgbClr val="333333"/>
                </a:solidFill>
                <a:effectLst/>
              </a:rPr>
              <a:t>wrap_content</a:t>
            </a:r>
            <a:r>
              <a:rPr lang="en-US" sz="3000" b="0" i="0" dirty="0">
                <a:solidFill>
                  <a:srgbClr val="333333"/>
                </a:solidFill>
                <a:effectLst/>
              </a:rPr>
              <a:t>&lt;/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android:layout_height</a:t>
            </a:r>
            <a:r>
              <a:rPr lang="en-US" sz="3000" b="0" i="0" dirty="0">
                <a:solidFill>
                  <a:srgbClr val="880000"/>
                </a:solidFill>
                <a:effectLst/>
              </a:rPr>
              <a:t>"</a:t>
            </a:r>
            <a:r>
              <a:rPr lang="en-US" sz="3000" b="0" i="0" dirty="0">
                <a:solidFill>
                  <a:srgbClr val="333333"/>
                </a:solidFill>
                <a:effectLst/>
              </a:rPr>
              <a:t>&gt;</a:t>
            </a:r>
            <a:r>
              <a:rPr lang="en-US" sz="3000" b="0" i="0" dirty="0" err="1">
                <a:solidFill>
                  <a:srgbClr val="333333"/>
                </a:solidFill>
                <a:effectLst/>
              </a:rPr>
              <a:t>wrap_content</a:t>
            </a:r>
            <a:r>
              <a:rPr lang="en-US" sz="3000" b="0" i="0" dirty="0">
                <a:solidFill>
                  <a:srgbClr val="333333"/>
                </a:solidFill>
                <a:effectLst/>
              </a:rPr>
              <a:t>&lt;/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android:textColor</a:t>
            </a:r>
            <a:r>
              <a:rPr lang="en-US" sz="3000" b="0" i="0" dirty="0">
                <a:solidFill>
                  <a:srgbClr val="880000"/>
                </a:solidFill>
                <a:effectLst/>
              </a:rPr>
              <a:t>"</a:t>
            </a:r>
            <a:r>
              <a:rPr lang="en-US" sz="3000" b="0" i="0" dirty="0">
                <a:solidFill>
                  <a:srgbClr val="333333"/>
                </a:solidFill>
                <a:effectLst/>
              </a:rPr>
              <a:t>&gt;#86AD33&lt;/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android:textStyle</a:t>
            </a:r>
            <a:r>
              <a:rPr lang="en-US" sz="3000" b="0" i="0" dirty="0">
                <a:solidFill>
                  <a:srgbClr val="880000"/>
                </a:solidFill>
                <a:effectLst/>
              </a:rPr>
              <a:t>"</a:t>
            </a:r>
            <a:r>
              <a:rPr lang="en-US" sz="3000" b="0" i="0" dirty="0">
                <a:solidFill>
                  <a:srgbClr val="333333"/>
                </a:solidFill>
                <a:effectLst/>
              </a:rPr>
              <a:t>&gt;bold&lt;/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android:textSize</a:t>
            </a:r>
            <a:r>
              <a:rPr lang="en-US" sz="3000" b="0" i="0" dirty="0">
                <a:solidFill>
                  <a:srgbClr val="880000"/>
                </a:solidFill>
                <a:effectLst/>
              </a:rPr>
              <a:t>"</a:t>
            </a:r>
            <a:r>
              <a:rPr lang="en-US" sz="3000" b="0" i="0" dirty="0">
                <a:solidFill>
                  <a:srgbClr val="333333"/>
                </a:solidFill>
                <a:effectLst/>
              </a:rPr>
              <a:t>&gt;20dp&lt;/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android:layout_marginTop</a:t>
            </a:r>
            <a:r>
              <a:rPr lang="en-US" sz="3000" b="0" i="0" dirty="0">
                <a:solidFill>
                  <a:srgbClr val="880000"/>
                </a:solidFill>
                <a:effectLst/>
              </a:rPr>
              <a:t>"</a:t>
            </a:r>
            <a:r>
              <a:rPr lang="en-US" sz="3000" b="0" i="0" dirty="0">
                <a:solidFill>
                  <a:srgbClr val="333333"/>
                </a:solidFill>
                <a:effectLst/>
              </a:rPr>
              <a:t>&gt;12dp&lt;/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android:layout_marginLeft</a:t>
            </a:r>
            <a:r>
              <a:rPr lang="en-US" sz="3000" b="0" i="0" dirty="0">
                <a:solidFill>
                  <a:srgbClr val="880000"/>
                </a:solidFill>
                <a:effectLst/>
              </a:rPr>
              <a:t>"</a:t>
            </a:r>
            <a:r>
              <a:rPr lang="en-US" sz="3000" b="0" i="0" dirty="0">
                <a:solidFill>
                  <a:srgbClr val="333333"/>
                </a:solidFill>
                <a:effectLst/>
              </a:rPr>
              <a:t>&gt;100dp&lt;/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&lt;/</a:t>
            </a:r>
            <a:r>
              <a:rPr lang="en-US" sz="3000" b="0" i="0" dirty="0">
                <a:solidFill>
                  <a:srgbClr val="000080"/>
                </a:solidFill>
                <a:effectLst/>
              </a:rPr>
              <a:t>style</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&lt;</a:t>
            </a:r>
            <a:r>
              <a:rPr lang="en-US" sz="3000" b="0" i="0" dirty="0">
                <a:solidFill>
                  <a:srgbClr val="000080"/>
                </a:solidFill>
                <a:effectLst/>
              </a:rPr>
              <a:t>style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TextviewStyle.Blue</a:t>
            </a:r>
            <a:r>
              <a:rPr lang="en-US" sz="3000" b="0" i="0" dirty="0">
                <a:solidFill>
                  <a:srgbClr val="880000"/>
                </a:solidFill>
                <a:effectLst/>
              </a:rPr>
              <a:t>"</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android:textColor</a:t>
            </a:r>
            <a:r>
              <a:rPr lang="en-US" sz="3000" b="0" i="0" dirty="0">
                <a:solidFill>
                  <a:srgbClr val="880000"/>
                </a:solidFill>
                <a:effectLst/>
              </a:rPr>
              <a:t>"</a:t>
            </a:r>
            <a:r>
              <a:rPr lang="en-US" sz="3000" b="0" i="0" dirty="0">
                <a:solidFill>
                  <a:srgbClr val="333333"/>
                </a:solidFill>
                <a:effectLst/>
              </a:rPr>
              <a:t>&gt;#0088CC&lt;/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android:textStyle</a:t>
            </a:r>
            <a:r>
              <a:rPr lang="en-US" sz="3000" b="0" i="0" dirty="0">
                <a:solidFill>
                  <a:srgbClr val="880000"/>
                </a:solidFill>
                <a:effectLst/>
              </a:rPr>
              <a:t>"</a:t>
            </a:r>
            <a:r>
              <a:rPr lang="en-US" sz="3000" b="0" i="0" dirty="0">
                <a:solidFill>
                  <a:srgbClr val="333333"/>
                </a:solidFill>
                <a:effectLst/>
              </a:rPr>
              <a:t>&gt;italic&lt;/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&lt;/</a:t>
            </a:r>
            <a:r>
              <a:rPr lang="en-US" sz="3000" b="0" i="0" dirty="0">
                <a:solidFill>
                  <a:srgbClr val="000080"/>
                </a:solidFill>
                <a:effectLst/>
              </a:rPr>
              <a:t>style</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&lt;</a:t>
            </a:r>
            <a:r>
              <a:rPr lang="en-US" sz="3000" b="0" i="0" dirty="0">
                <a:solidFill>
                  <a:srgbClr val="000080"/>
                </a:solidFill>
                <a:effectLst/>
              </a:rPr>
              <a:t>style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TextviewStyle.Blue.Background</a:t>
            </a:r>
            <a:r>
              <a:rPr lang="en-US" sz="3000" b="0" i="0" dirty="0">
                <a:solidFill>
                  <a:srgbClr val="880000"/>
                </a:solidFill>
                <a:effectLst/>
              </a:rPr>
              <a:t>"</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    &lt;</a:t>
            </a:r>
            <a:r>
              <a:rPr lang="en-US" sz="3000" b="0" i="0" dirty="0">
                <a:solidFill>
                  <a:srgbClr val="000080"/>
                </a:solidFill>
                <a:effectLst/>
              </a:rPr>
              <a:t>item </a:t>
            </a:r>
            <a:r>
              <a:rPr lang="en-US" sz="3000" b="0" i="0" dirty="0">
                <a:solidFill>
                  <a:srgbClr val="0000FF"/>
                </a:solidFill>
                <a:effectLst/>
              </a:rPr>
              <a:t>name=</a:t>
            </a:r>
            <a:r>
              <a:rPr lang="en-US" sz="3000" b="0" i="0" dirty="0">
                <a:solidFill>
                  <a:srgbClr val="880000"/>
                </a:solidFill>
                <a:effectLst/>
              </a:rPr>
              <a:t>"</a:t>
            </a:r>
            <a:r>
              <a:rPr lang="en-US" sz="3000" b="0" i="0" dirty="0" err="1">
                <a:solidFill>
                  <a:srgbClr val="880000"/>
                </a:solidFill>
                <a:effectLst/>
              </a:rPr>
              <a:t>android:background</a:t>
            </a:r>
            <a:r>
              <a:rPr lang="en-US" sz="3000" b="0" i="0" dirty="0">
                <a:solidFill>
                  <a:srgbClr val="880000"/>
                </a:solidFill>
                <a:effectLst/>
              </a:rPr>
              <a:t>"</a:t>
            </a:r>
            <a:r>
              <a:rPr lang="en-US" sz="3000" b="0" i="0" dirty="0">
                <a:solidFill>
                  <a:srgbClr val="333333"/>
                </a:solidFill>
                <a:effectLst/>
              </a:rPr>
              <a:t>&gt;#FBBC09&lt;/</a:t>
            </a:r>
            <a:r>
              <a:rPr lang="en-US" sz="3000" b="0" i="0" dirty="0">
                <a:solidFill>
                  <a:srgbClr val="000080"/>
                </a:solidFill>
                <a:effectLst/>
              </a:rPr>
              <a:t>item</a:t>
            </a:r>
            <a:r>
              <a:rPr lang="en-US" sz="3000" b="0" i="0" dirty="0">
                <a:solidFill>
                  <a:srgbClr val="333333"/>
                </a:solidFill>
                <a:effectLst/>
              </a:rPr>
              <a:t>&gt;</a:t>
            </a:r>
            <a:br>
              <a:rPr lang="en-US" sz="3000" b="0" i="0" dirty="0">
                <a:solidFill>
                  <a:srgbClr val="333333"/>
                </a:solidFill>
                <a:effectLst/>
              </a:rPr>
            </a:br>
            <a:r>
              <a:rPr lang="en-US" sz="3000" b="0" i="0" dirty="0">
                <a:solidFill>
                  <a:srgbClr val="333333"/>
                </a:solidFill>
                <a:effectLst/>
              </a:rPr>
              <a:t>&lt;/</a:t>
            </a:r>
            <a:r>
              <a:rPr lang="en-US" sz="3000" b="0" i="0" dirty="0">
                <a:solidFill>
                  <a:srgbClr val="000080"/>
                </a:solidFill>
                <a:effectLst/>
              </a:rPr>
              <a:t>style</a:t>
            </a:r>
            <a:r>
              <a:rPr lang="en-US" sz="3000" b="0" i="0" dirty="0">
                <a:solidFill>
                  <a:srgbClr val="333333"/>
                </a:solidFill>
                <a:effectLst/>
              </a:rPr>
              <a:t>&gt;</a:t>
            </a:r>
            <a:endParaRPr lang="en-US" sz="3000" dirty="0"/>
          </a:p>
        </p:txBody>
      </p:sp>
    </p:spTree>
    <p:extLst>
      <p:ext uri="{BB962C8B-B14F-4D97-AF65-F5344CB8AC3E}">
        <p14:creationId xmlns:p14="http://schemas.microsoft.com/office/powerpoint/2010/main" val="844329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1480</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Consolas</vt:lpstr>
      <vt:lpstr>Segoe UI</vt:lpstr>
      <vt:lpstr>Office Theme</vt:lpstr>
      <vt:lpstr>Android Styles and Themes </vt:lpstr>
      <vt:lpstr>What is Style and Themes</vt:lpstr>
      <vt:lpstr>Example</vt:lpstr>
      <vt:lpstr>Theme</vt:lpstr>
      <vt:lpstr>Android Defining Styles </vt:lpstr>
      <vt:lpstr>Android Apply a Style to View </vt:lpstr>
      <vt:lpstr>Android Style Inheritance </vt:lpstr>
      <vt:lpstr>Inherit Self Defined Style</vt:lpstr>
      <vt:lpstr>Example</vt:lpstr>
      <vt:lpstr>Android Defining Themes </vt:lpstr>
      <vt:lpstr>Set theme for a particular Activity or All Activities</vt:lpstr>
      <vt:lpstr>Example</vt:lpstr>
      <vt:lpstr>activity_main.xml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 Styles and Themes </dc:title>
  <dc:creator>Dr. Dinesh Sharma [MU - Jaipur]</dc:creator>
  <cp:lastModifiedBy>Dr. Dinesh Sharma [MU - Jaipur]</cp:lastModifiedBy>
  <cp:revision>14</cp:revision>
  <dcterms:created xsi:type="dcterms:W3CDTF">2024-03-17T10:08:34Z</dcterms:created>
  <dcterms:modified xsi:type="dcterms:W3CDTF">2024-03-17T12:13:52Z</dcterms:modified>
</cp:coreProperties>
</file>